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8"/>
  </p:sldMasterIdLst>
  <p:notesMasterIdLst>
    <p:notesMasterId r:id="rId86"/>
  </p:notesMasterIdLst>
  <p:handoutMasterIdLst>
    <p:handoutMasterId r:id="rId87"/>
  </p:handoutMasterIdLst>
  <p:sldIdLst>
    <p:sldId id="507" r:id="rId9"/>
    <p:sldId id="893" r:id="rId10"/>
    <p:sldId id="723" r:id="rId11"/>
    <p:sldId id="724" r:id="rId12"/>
    <p:sldId id="766" r:id="rId13"/>
    <p:sldId id="595" r:id="rId14"/>
    <p:sldId id="767" r:id="rId15"/>
    <p:sldId id="890" r:id="rId16"/>
    <p:sldId id="891" r:id="rId17"/>
    <p:sldId id="800" r:id="rId18"/>
    <p:sldId id="892" r:id="rId19"/>
    <p:sldId id="806" r:id="rId20"/>
    <p:sldId id="812" r:id="rId21"/>
    <p:sldId id="805" r:id="rId22"/>
    <p:sldId id="807" r:id="rId23"/>
    <p:sldId id="814" r:id="rId24"/>
    <p:sldId id="816" r:id="rId25"/>
    <p:sldId id="813" r:id="rId26"/>
    <p:sldId id="815" r:id="rId27"/>
    <p:sldId id="768" r:id="rId28"/>
    <p:sldId id="819" r:id="rId29"/>
    <p:sldId id="799" r:id="rId30"/>
    <p:sldId id="818" r:id="rId31"/>
    <p:sldId id="821" r:id="rId32"/>
    <p:sldId id="770" r:id="rId33"/>
    <p:sldId id="897" r:id="rId34"/>
    <p:sldId id="771" r:id="rId35"/>
    <p:sldId id="822" r:id="rId36"/>
    <p:sldId id="825" r:id="rId37"/>
    <p:sldId id="830" r:id="rId38"/>
    <p:sldId id="829" r:id="rId39"/>
    <p:sldId id="849" r:id="rId40"/>
    <p:sldId id="844" r:id="rId41"/>
    <p:sldId id="845" r:id="rId42"/>
    <p:sldId id="854" r:id="rId43"/>
    <p:sldId id="895" r:id="rId44"/>
    <p:sldId id="847" r:id="rId45"/>
    <p:sldId id="899" r:id="rId46"/>
    <p:sldId id="900" r:id="rId47"/>
    <p:sldId id="909" r:id="rId48"/>
    <p:sldId id="898" r:id="rId49"/>
    <p:sldId id="794" r:id="rId50"/>
    <p:sldId id="856" r:id="rId51"/>
    <p:sldId id="857" r:id="rId52"/>
    <p:sldId id="861" r:id="rId53"/>
    <p:sldId id="808" r:id="rId54"/>
    <p:sldId id="863" r:id="rId55"/>
    <p:sldId id="874" r:id="rId56"/>
    <p:sldId id="880" r:id="rId57"/>
    <p:sldId id="870" r:id="rId58"/>
    <p:sldId id="871" r:id="rId59"/>
    <p:sldId id="869" r:id="rId60"/>
    <p:sldId id="868" r:id="rId61"/>
    <p:sldId id="873" r:id="rId62"/>
    <p:sldId id="872" r:id="rId63"/>
    <p:sldId id="862" r:id="rId64"/>
    <p:sldId id="867" r:id="rId65"/>
    <p:sldId id="875" r:id="rId66"/>
    <p:sldId id="876" r:id="rId67"/>
    <p:sldId id="878" r:id="rId68"/>
    <p:sldId id="881" r:id="rId69"/>
    <p:sldId id="859" r:id="rId70"/>
    <p:sldId id="884" r:id="rId71"/>
    <p:sldId id="907" r:id="rId72"/>
    <p:sldId id="793" r:id="rId73"/>
    <p:sldId id="802" r:id="rId74"/>
    <p:sldId id="858" r:id="rId75"/>
    <p:sldId id="810" r:id="rId76"/>
    <p:sldId id="850" r:id="rId77"/>
    <p:sldId id="864" r:id="rId78"/>
    <p:sldId id="904" r:id="rId79"/>
    <p:sldId id="782" r:id="rId80"/>
    <p:sldId id="803" r:id="rId81"/>
    <p:sldId id="906" r:id="rId82"/>
    <p:sldId id="838" r:id="rId83"/>
    <p:sldId id="839" r:id="rId84"/>
    <p:sldId id="908" r:id="rId8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y 1" id="{E7B5E3A2-C478-4F9A-8E77-3D3D894D2F98}">
          <p14:sldIdLst>
            <p14:sldId id="507"/>
            <p14:sldId id="893"/>
            <p14:sldId id="723"/>
            <p14:sldId id="724"/>
            <p14:sldId id="766"/>
            <p14:sldId id="595"/>
            <p14:sldId id="767"/>
            <p14:sldId id="890"/>
            <p14:sldId id="891"/>
            <p14:sldId id="800"/>
            <p14:sldId id="892"/>
            <p14:sldId id="806"/>
            <p14:sldId id="812"/>
            <p14:sldId id="805"/>
            <p14:sldId id="807"/>
            <p14:sldId id="814"/>
            <p14:sldId id="816"/>
            <p14:sldId id="813"/>
            <p14:sldId id="815"/>
            <p14:sldId id="768"/>
            <p14:sldId id="819"/>
            <p14:sldId id="799"/>
            <p14:sldId id="818"/>
            <p14:sldId id="821"/>
            <p14:sldId id="770"/>
            <p14:sldId id="897"/>
            <p14:sldId id="771"/>
            <p14:sldId id="822"/>
            <p14:sldId id="825"/>
            <p14:sldId id="830"/>
            <p14:sldId id="829"/>
            <p14:sldId id="849"/>
            <p14:sldId id="844"/>
            <p14:sldId id="845"/>
            <p14:sldId id="854"/>
            <p14:sldId id="895"/>
            <p14:sldId id="847"/>
            <p14:sldId id="899"/>
            <p14:sldId id="900"/>
            <p14:sldId id="909"/>
            <p14:sldId id="898"/>
            <p14:sldId id="794"/>
            <p14:sldId id="856"/>
            <p14:sldId id="857"/>
            <p14:sldId id="861"/>
            <p14:sldId id="808"/>
            <p14:sldId id="863"/>
            <p14:sldId id="874"/>
            <p14:sldId id="880"/>
            <p14:sldId id="870"/>
            <p14:sldId id="871"/>
            <p14:sldId id="869"/>
            <p14:sldId id="868"/>
            <p14:sldId id="873"/>
            <p14:sldId id="872"/>
            <p14:sldId id="862"/>
            <p14:sldId id="867"/>
            <p14:sldId id="875"/>
            <p14:sldId id="876"/>
            <p14:sldId id="878"/>
            <p14:sldId id="881"/>
            <p14:sldId id="859"/>
            <p14:sldId id="884"/>
            <p14:sldId id="907"/>
            <p14:sldId id="793"/>
            <p14:sldId id="802"/>
            <p14:sldId id="858"/>
            <p14:sldId id="810"/>
            <p14:sldId id="850"/>
            <p14:sldId id="864"/>
            <p14:sldId id="904"/>
            <p14:sldId id="782"/>
            <p14:sldId id="803"/>
            <p14:sldId id="906"/>
            <p14:sldId id="838"/>
            <p14:sldId id="839"/>
            <p14:sldId id="9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9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B87"/>
    <a:srgbClr val="0AA8EF"/>
    <a:srgbClr val="41A5F3"/>
    <a:srgbClr val="4DCFDD"/>
    <a:srgbClr val="7BC890"/>
    <a:srgbClr val="CBDA3F"/>
    <a:srgbClr val="E5EDA2"/>
    <a:srgbClr val="CBE4A9"/>
    <a:srgbClr val="ADD481"/>
    <a:srgbClr val="DDED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96" autoAdjust="0"/>
    <p:restoredTop sz="79939" autoAdjust="0"/>
  </p:normalViewPr>
  <p:slideViewPr>
    <p:cSldViewPr>
      <p:cViewPr varScale="1">
        <p:scale>
          <a:sx n="90" d="100"/>
          <a:sy n="90" d="100"/>
        </p:scale>
        <p:origin x="172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79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presProps" Target="presProps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5" Type="http://schemas.openxmlformats.org/officeDocument/2006/relationships/customXml" Target="../customXml/item5.xml"/><Relationship Id="rId90" Type="http://schemas.openxmlformats.org/officeDocument/2006/relationships/viewProps" Target="viewProps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1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7" Type="http://schemas.openxmlformats.org/officeDocument/2006/relationships/customXml" Target="../customXml/item7.xml"/><Relationship Id="rId71" Type="http://schemas.openxmlformats.org/officeDocument/2006/relationships/slide" Target="slides/slide63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10/22/18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10/22/18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883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9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04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Phone, computer, smart bulb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007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63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41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349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984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56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616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76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24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483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19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989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900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446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today, we’re going to…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Review goals, address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2194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987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2757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that the reason we use 0s and 1s is tied to how electrical circuits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826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739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 previous week (bridge)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847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383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014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This protocol requires a code, id, and lengths for the username/password be sent along in addition to the username and password themselves.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7812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481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736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get into the header info! Just an example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networking,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TCP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(Transmission Control Protocol) and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IP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(Internet Protocol) help define information about how communication should take place, and what is being communicated.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0241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Liken to a boat port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3444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Liken to a boat port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967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4134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today, we’re going to…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Review goals, address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29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what’s upcoming this week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9977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2574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6554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might be intimidating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507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that communication goes through each layer of the model, slowly growing the data frame to incorporate things like protocol information, security measures, and other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931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5211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872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361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9447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6870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990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where we are in the context of the overall course (networking – learning how computers communicate)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Blue squares denote areas where these skills are particularly relevant.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0433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08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56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04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6804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626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3503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2687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5655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that also used in the industry is the TCP/IP model, which is similar but with less granularity. Leave it at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48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80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today, we’re going to…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Review goals, address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4706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7611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today, we’re going to…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Review goals, address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3537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https://www.indeed.com/jobs?q=wireshark&amp;l=Atlanta%2C+GA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2091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236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today, we’re going to…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Review goals, address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4365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 thing about this is that if a single packet gets corrupted or lost, only that packet needs to be resent.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1766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0131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38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2027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023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7780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8082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2045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today, we’re going to…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Review goals, address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024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739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126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1029"/>
            <a:ext cx="9144000" cy="6859029"/>
          </a:xfrm>
          <a:prstGeom prst="rect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-1029"/>
            <a:ext cx="9144000" cy="6481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00" y="6561585"/>
            <a:ext cx="3320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6991" y="2930293"/>
            <a:ext cx="8229600" cy="710167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886200" y="3900425"/>
            <a:ext cx="4740390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&lt;Month Day, Year&gt;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 u="none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&lt;Unit #.#&gt;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396990" y="3900425"/>
            <a:ext cx="3489210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&lt;Course Name&gt; | 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93396FEB-9CEF-4D28-A9B3-312C2ED4BD7F}"/>
              </a:ext>
            </a:extLst>
          </p:cNvPr>
          <p:cNvSpPr/>
          <p:nvPr userDrawn="1"/>
        </p:nvSpPr>
        <p:spPr>
          <a:xfrm>
            <a:off x="426891" y="3747583"/>
            <a:ext cx="8199699" cy="45719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CCCE6"/>
          </a:solidFill>
          <a:ln>
            <a:solidFill>
              <a:srgbClr val="6CC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0" y="2895600"/>
            <a:ext cx="9144000" cy="956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457200" y="3029740"/>
            <a:ext cx="6381750" cy="704060"/>
          </a:xfrm>
          <a:ln w="50800">
            <a:solidFill>
              <a:schemeClr val="bg1"/>
            </a:solidFill>
          </a:ln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710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lowchart: Process 9"/>
          <p:cNvSpPr/>
          <p:nvPr userDrawn="1"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owchart: Process 10"/>
          <p:cNvSpPr/>
          <p:nvPr userDrawn="1"/>
        </p:nvSpPr>
        <p:spPr>
          <a:xfrm>
            <a:off x="0" y="664522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2400" y="6524441"/>
            <a:ext cx="289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7250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owchart: Process 10"/>
          <p:cNvSpPr/>
          <p:nvPr userDrawn="1"/>
        </p:nvSpPr>
        <p:spPr>
          <a:xfrm>
            <a:off x="0" y="664522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2400" y="6524441"/>
            <a:ext cx="289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E29F11-3EF6-4BD6-A94A-20D1ACD3B67C}"/>
              </a:ext>
            </a:extLst>
          </p:cNvPr>
          <p:cNvSpPr/>
          <p:nvPr userDrawn="1"/>
        </p:nvSpPr>
        <p:spPr>
          <a:xfrm>
            <a:off x="0" y="815595"/>
            <a:ext cx="9144000" cy="5434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05CA7C-2FAF-4CE6-AFC0-A31F8C7818AB}"/>
              </a:ext>
            </a:extLst>
          </p:cNvPr>
          <p:cNvSpPr txBox="1"/>
          <p:nvPr userDrawn="1"/>
        </p:nvSpPr>
        <p:spPr>
          <a:xfrm>
            <a:off x="234470" y="76918"/>
            <a:ext cx="24922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&gt; YOUR TURN!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7393885-A58D-4211-B384-4700AB3E17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1203325"/>
            <a:ext cx="8616470" cy="49688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D769976-5F8C-41B1-956B-236F14B0A5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4800" y="80936"/>
            <a:ext cx="4829329" cy="411480"/>
          </a:xfrm>
        </p:spPr>
        <p:txBody>
          <a:bodyPr anchor="b">
            <a:noAutofit/>
          </a:bodyPr>
          <a:lstStyle>
            <a:lvl1pPr marL="0" indent="0" algn="r">
              <a:buNone/>
              <a:defRPr sz="1800" b="1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Activity: &lt;Activity Name (Time)&gt;</a:t>
            </a:r>
          </a:p>
        </p:txBody>
      </p:sp>
    </p:spTree>
    <p:extLst>
      <p:ext uri="{BB962C8B-B14F-4D97-AF65-F5344CB8AC3E}">
        <p14:creationId xmlns:p14="http://schemas.microsoft.com/office/powerpoint/2010/main" val="31413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itl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52400" y="6524441"/>
            <a:ext cx="289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2249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CDC34C-3F82-4032-8D9C-649B7427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1F019-2B53-4156-B3DD-ED4A54709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79EF8-5759-46AD-AA7E-42CC9C5571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E7989-4D39-40AC-9649-C7454B533E02}" type="datetimeFigureOut">
              <a:rPr lang="en-US" smtClean="0"/>
              <a:t>10/22/18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D5F78-3307-456C-83A9-7A482DCE8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62FD9-8882-41F2-BE2B-BB7DC8935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D124C-08FF-473B-8712-3145E0514A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1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3" r:id="rId2"/>
    <p:sldLayoutId id="2147483674" r:id="rId3"/>
    <p:sldLayoutId id="2147483678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customXml" Target="../../customXml/item5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customXml" Target="../../customXml/item4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customXml" Target="../../customXml/item6.xml"/><Relationship Id="rId6" Type="http://schemas.openxmlformats.org/officeDocument/2006/relationships/image" Target="../media/image8.png"/><Relationship Id="rId5" Type="http://schemas.openxmlformats.org/officeDocument/2006/relationships/image" Target="../media/image9.jp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e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27E97-6230-4C2E-9A23-88CDE432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00" i="1" dirty="0"/>
              <a:t>Introduction to Networks and Wireshark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7DD6D-0218-4DE2-9FA0-E647B5D2C7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B2D4FF-E92B-4EA5-A99A-0A6EAF0EC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807" y="2549293"/>
            <a:ext cx="2700337" cy="381000"/>
          </a:xfrm>
        </p:spPr>
        <p:txBody>
          <a:bodyPr/>
          <a:lstStyle/>
          <a:p>
            <a:r>
              <a:rPr lang="en-US" dirty="0"/>
              <a:t>Unit 6.1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D316E-DB04-45A0-A337-71F21B1B25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Cybersecurity Boot Camp |</a:t>
            </a:r>
          </a:p>
        </p:txBody>
      </p:sp>
    </p:spTree>
    <p:extLst>
      <p:ext uri="{BB962C8B-B14F-4D97-AF65-F5344CB8AC3E}">
        <p14:creationId xmlns:p14="http://schemas.microsoft.com/office/powerpoint/2010/main" val="118568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/>
          <a:p>
            <a:r>
              <a:rPr lang="en-US" dirty="0"/>
              <a:t>Network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</a:t>
            </a:r>
            <a:r>
              <a:rPr lang="en-US" sz="26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network </a:t>
            </a: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a group of devices that can communicate.</a:t>
            </a:r>
          </a:p>
          <a:p>
            <a:pPr>
              <a:spcBef>
                <a:spcPts val="0"/>
              </a:spcBef>
            </a:pPr>
            <a:b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b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athletic game, building&#10;&#10;Description generated with high confidence">
            <a:extLst>
              <a:ext uri="{FF2B5EF4-FFF2-40B4-BE49-F238E27FC236}">
                <a16:creationId xmlns:a16="http://schemas.microsoft.com/office/drawing/2014/main" id="{B5AE20B5-1F25-45AD-B17A-353CEA2F43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3" b="22135"/>
          <a:stretch/>
        </p:blipFill>
        <p:spPr>
          <a:xfrm>
            <a:off x="-14894" y="677710"/>
            <a:ext cx="9158894" cy="349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0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Communication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A40DE1-6CBE-45FB-96B9-02A4959551FA}"/>
              </a:ext>
            </a:extLst>
          </p:cNvPr>
          <p:cNvSpPr txBox="1"/>
          <p:nvPr/>
        </p:nvSpPr>
        <p:spPr>
          <a:xfrm>
            <a:off x="969586" y="4992006"/>
            <a:ext cx="6720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Much of network communication happens between </a:t>
            </a:r>
            <a:r>
              <a:rPr lang="en-US" sz="2400" b="1" dirty="0"/>
              <a:t>clients</a:t>
            </a:r>
            <a:r>
              <a:rPr lang="en-US" sz="2400" dirty="0"/>
              <a:t> and </a:t>
            </a:r>
            <a:r>
              <a:rPr lang="en-US" sz="2400" b="1" dirty="0"/>
              <a:t>servers</a:t>
            </a:r>
          </a:p>
        </p:txBody>
      </p:sp>
      <p:pic>
        <p:nvPicPr>
          <p:cNvPr id="50" name="Picture 6" descr="Image result for computer icon">
            <a:extLst>
              <a:ext uri="{FF2B5EF4-FFF2-40B4-BE49-F238E27FC236}">
                <a16:creationId xmlns:a16="http://schemas.microsoft.com/office/drawing/2014/main" id="{14A3B792-ABD4-43F0-86BB-EFA1949184C3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80" y="1777497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 descr="A close up of a device&#10;&#10;Description generated with high confidence">
            <a:extLst>
              <a:ext uri="{FF2B5EF4-FFF2-40B4-BE49-F238E27FC236}">
                <a16:creationId xmlns:a16="http://schemas.microsoft.com/office/drawing/2014/main" id="{5FA6DACA-EFEB-4B57-8615-F88F28E8FE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r="9116" b="18750"/>
          <a:stretch/>
        </p:blipFill>
        <p:spPr>
          <a:xfrm>
            <a:off x="6249582" y="1777497"/>
            <a:ext cx="1566859" cy="17526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04CF717-12A2-4972-AF76-FF51B60B27B9}"/>
              </a:ext>
            </a:extLst>
          </p:cNvPr>
          <p:cNvSpPr txBox="1"/>
          <p:nvPr/>
        </p:nvSpPr>
        <p:spPr>
          <a:xfrm>
            <a:off x="1520095" y="103499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A5F0BF0-E881-4B9D-BBAE-A78940B11D80}"/>
              </a:ext>
            </a:extLst>
          </p:cNvPr>
          <p:cNvSpPr txBox="1"/>
          <p:nvPr/>
        </p:nvSpPr>
        <p:spPr>
          <a:xfrm>
            <a:off x="6581605" y="112440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6780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Communication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A40DE1-6CBE-45FB-96B9-02A4959551FA}"/>
              </a:ext>
            </a:extLst>
          </p:cNvPr>
          <p:cNvSpPr txBox="1"/>
          <p:nvPr/>
        </p:nvSpPr>
        <p:spPr>
          <a:xfrm>
            <a:off x="1095715" y="5726800"/>
            <a:ext cx="6774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Clients and servers communicate back and forth</a:t>
            </a:r>
          </a:p>
        </p:txBody>
      </p:sp>
      <p:cxnSp>
        <p:nvCxnSpPr>
          <p:cNvPr id="9251" name="Connector: Elbow 9250">
            <a:extLst>
              <a:ext uri="{FF2B5EF4-FFF2-40B4-BE49-F238E27FC236}">
                <a16:creationId xmlns:a16="http://schemas.microsoft.com/office/drawing/2014/main" id="{3A692D15-9973-4468-883D-761258DCC154}"/>
              </a:ext>
            </a:extLst>
          </p:cNvPr>
          <p:cNvCxnSpPr>
            <a:cxnSpLocks/>
            <a:stCxn id="50" idx="2"/>
            <a:endCxn id="51" idx="2"/>
          </p:cNvCxnSpPr>
          <p:nvPr/>
        </p:nvCxnSpPr>
        <p:spPr>
          <a:xfrm rot="5400000" flipH="1" flipV="1">
            <a:off x="4387771" y="1075356"/>
            <a:ext cx="190500" cy="5099982"/>
          </a:xfrm>
          <a:prstGeom prst="bentConnector3">
            <a:avLst>
              <a:gd name="adj1" fmla="val -909333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 descr="Image result for computer icon">
            <a:extLst>
              <a:ext uri="{FF2B5EF4-FFF2-40B4-BE49-F238E27FC236}">
                <a16:creationId xmlns:a16="http://schemas.microsoft.com/office/drawing/2014/main" id="{14A3B792-ABD4-43F0-86BB-EFA1949184C3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80" y="1777497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 descr="A close up of a device&#10;&#10;Description generated with high confidence">
            <a:extLst>
              <a:ext uri="{FF2B5EF4-FFF2-40B4-BE49-F238E27FC236}">
                <a16:creationId xmlns:a16="http://schemas.microsoft.com/office/drawing/2014/main" id="{5FA6DACA-EFEB-4B57-8615-F88F28E8FE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r="9116" b="18750"/>
          <a:stretch/>
        </p:blipFill>
        <p:spPr>
          <a:xfrm>
            <a:off x="6249582" y="1777497"/>
            <a:ext cx="1566859" cy="17526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04CF717-12A2-4972-AF76-FF51B60B27B9}"/>
              </a:ext>
            </a:extLst>
          </p:cNvPr>
          <p:cNvSpPr txBox="1"/>
          <p:nvPr/>
        </p:nvSpPr>
        <p:spPr>
          <a:xfrm>
            <a:off x="1520095" y="103499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A5F0BF0-E881-4B9D-BBAE-A78940B11D80}"/>
              </a:ext>
            </a:extLst>
          </p:cNvPr>
          <p:cNvSpPr txBox="1"/>
          <p:nvPr/>
        </p:nvSpPr>
        <p:spPr>
          <a:xfrm>
            <a:off x="6581605" y="112440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89317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Image result for iot device icon">
            <a:extLst>
              <a:ext uri="{FF2B5EF4-FFF2-40B4-BE49-F238E27FC236}">
                <a16:creationId xmlns:a16="http://schemas.microsoft.com/office/drawing/2014/main" id="{9FE08462-86C3-462F-9E60-DCB909259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632" y="2727456"/>
            <a:ext cx="1986280" cy="198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Communication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A40DE1-6CBE-45FB-96B9-02A4959551FA}"/>
              </a:ext>
            </a:extLst>
          </p:cNvPr>
          <p:cNvSpPr txBox="1"/>
          <p:nvPr/>
        </p:nvSpPr>
        <p:spPr>
          <a:xfrm>
            <a:off x="688565" y="5663696"/>
            <a:ext cx="776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Often, multiple clients communicate with a single server</a:t>
            </a:r>
          </a:p>
        </p:txBody>
      </p:sp>
      <p:pic>
        <p:nvPicPr>
          <p:cNvPr id="9241" name="Picture 9240" descr="A close up of a device&#10;&#10;Description generated with high confidence">
            <a:extLst>
              <a:ext uri="{FF2B5EF4-FFF2-40B4-BE49-F238E27FC236}">
                <a16:creationId xmlns:a16="http://schemas.microsoft.com/office/drawing/2014/main" id="{17CE51B7-11B8-4FA3-A699-D2437FCE57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r="9116" b="18750"/>
          <a:stretch/>
        </p:blipFill>
        <p:spPr>
          <a:xfrm>
            <a:off x="7043741" y="1967997"/>
            <a:ext cx="1566859" cy="1752600"/>
          </a:xfrm>
          <a:prstGeom prst="rect">
            <a:avLst/>
          </a:prstGeom>
        </p:spPr>
      </p:pic>
      <p:cxnSp>
        <p:nvCxnSpPr>
          <p:cNvPr id="9251" name="Connector: Elbow 9250">
            <a:extLst>
              <a:ext uri="{FF2B5EF4-FFF2-40B4-BE49-F238E27FC236}">
                <a16:creationId xmlns:a16="http://schemas.microsoft.com/office/drawing/2014/main" id="{3A692D15-9973-4468-883D-761258DCC154}"/>
              </a:ext>
            </a:extLst>
          </p:cNvPr>
          <p:cNvCxnSpPr>
            <a:cxnSpLocks/>
            <a:endCxn id="9241" idx="2"/>
          </p:cNvCxnSpPr>
          <p:nvPr/>
        </p:nvCxnSpPr>
        <p:spPr>
          <a:xfrm rot="5400000" flipH="1" flipV="1">
            <a:off x="4322380" y="560266"/>
            <a:ext cx="344460" cy="6665121"/>
          </a:xfrm>
          <a:prstGeom prst="bentConnector3">
            <a:avLst>
              <a:gd name="adj1" fmla="val -373118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B36D3C8-1E2F-488C-9AE3-F882D870B792}"/>
              </a:ext>
            </a:extLst>
          </p:cNvPr>
          <p:cNvSpPr/>
          <p:nvPr/>
        </p:nvSpPr>
        <p:spPr>
          <a:xfrm>
            <a:off x="1933030" y="2544764"/>
            <a:ext cx="1981200" cy="1986280"/>
          </a:xfrm>
          <a:custGeom>
            <a:avLst/>
            <a:gdLst>
              <a:gd name="connsiteX0" fmla="*/ 0 w 1981200"/>
              <a:gd name="connsiteY0" fmla="*/ 0 h 1967997"/>
              <a:gd name="connsiteX1" fmla="*/ 1981200 w 1981200"/>
              <a:gd name="connsiteY1" fmla="*/ 0 h 1967997"/>
              <a:gd name="connsiteX2" fmla="*/ 1981200 w 1981200"/>
              <a:gd name="connsiteY2" fmla="*/ 1967997 h 1967997"/>
              <a:gd name="connsiteX3" fmla="*/ 0 w 1981200"/>
              <a:gd name="connsiteY3" fmla="*/ 1967997 h 1967997"/>
              <a:gd name="connsiteX4" fmla="*/ 0 w 1981200"/>
              <a:gd name="connsiteY4" fmla="*/ 0 h 1967997"/>
              <a:gd name="connsiteX0" fmla="*/ 0 w 1981200"/>
              <a:gd name="connsiteY0" fmla="*/ 0 h 1967997"/>
              <a:gd name="connsiteX1" fmla="*/ 1981200 w 1981200"/>
              <a:gd name="connsiteY1" fmla="*/ 0 h 1967997"/>
              <a:gd name="connsiteX2" fmla="*/ 1981200 w 1981200"/>
              <a:gd name="connsiteY2" fmla="*/ 1967997 h 1967997"/>
              <a:gd name="connsiteX3" fmla="*/ 1579880 w 1981200"/>
              <a:gd name="connsiteY3" fmla="*/ 1965960 h 1967997"/>
              <a:gd name="connsiteX4" fmla="*/ 0 w 1981200"/>
              <a:gd name="connsiteY4" fmla="*/ 1967997 h 1967997"/>
              <a:gd name="connsiteX5" fmla="*/ 0 w 1981200"/>
              <a:gd name="connsiteY5" fmla="*/ 0 h 1967997"/>
              <a:gd name="connsiteX0" fmla="*/ 0 w 1981200"/>
              <a:gd name="connsiteY0" fmla="*/ 0 h 1967997"/>
              <a:gd name="connsiteX1" fmla="*/ 1981200 w 1981200"/>
              <a:gd name="connsiteY1" fmla="*/ 0 h 1967997"/>
              <a:gd name="connsiteX2" fmla="*/ 1981200 w 1981200"/>
              <a:gd name="connsiteY2" fmla="*/ 1967997 h 1967997"/>
              <a:gd name="connsiteX3" fmla="*/ 1579880 w 1981200"/>
              <a:gd name="connsiteY3" fmla="*/ 1965960 h 1967997"/>
              <a:gd name="connsiteX4" fmla="*/ 0 w 1981200"/>
              <a:gd name="connsiteY4" fmla="*/ 1967997 h 1967997"/>
              <a:gd name="connsiteX5" fmla="*/ 0 w 1981200"/>
              <a:gd name="connsiteY5" fmla="*/ 0 h 1967997"/>
              <a:gd name="connsiteX0" fmla="*/ 0 w 1981200"/>
              <a:gd name="connsiteY0" fmla="*/ 0 h 1967997"/>
              <a:gd name="connsiteX1" fmla="*/ 1981200 w 1981200"/>
              <a:gd name="connsiteY1" fmla="*/ 0 h 1967997"/>
              <a:gd name="connsiteX2" fmla="*/ 1981200 w 1981200"/>
              <a:gd name="connsiteY2" fmla="*/ 1967997 h 1967997"/>
              <a:gd name="connsiteX3" fmla="*/ 990600 w 1981200"/>
              <a:gd name="connsiteY3" fmla="*/ 1965960 h 1967997"/>
              <a:gd name="connsiteX4" fmla="*/ 0 w 1981200"/>
              <a:gd name="connsiteY4" fmla="*/ 1967997 h 1967997"/>
              <a:gd name="connsiteX5" fmla="*/ 0 w 1981200"/>
              <a:gd name="connsiteY5" fmla="*/ 0 h 1967997"/>
              <a:gd name="connsiteX0" fmla="*/ 0 w 1981200"/>
              <a:gd name="connsiteY0" fmla="*/ 0 h 1986280"/>
              <a:gd name="connsiteX1" fmla="*/ 1981200 w 1981200"/>
              <a:gd name="connsiteY1" fmla="*/ 0 h 1986280"/>
              <a:gd name="connsiteX2" fmla="*/ 1981200 w 1981200"/>
              <a:gd name="connsiteY2" fmla="*/ 1967997 h 1986280"/>
              <a:gd name="connsiteX3" fmla="*/ 1529080 w 1981200"/>
              <a:gd name="connsiteY3" fmla="*/ 1986280 h 1986280"/>
              <a:gd name="connsiteX4" fmla="*/ 990600 w 1981200"/>
              <a:gd name="connsiteY4" fmla="*/ 1965960 h 1986280"/>
              <a:gd name="connsiteX5" fmla="*/ 0 w 1981200"/>
              <a:gd name="connsiteY5" fmla="*/ 1967997 h 1986280"/>
              <a:gd name="connsiteX6" fmla="*/ 0 w 1981200"/>
              <a:gd name="connsiteY6" fmla="*/ 0 h 198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1200" h="1986280">
                <a:moveTo>
                  <a:pt x="0" y="0"/>
                </a:moveTo>
                <a:lnTo>
                  <a:pt x="1981200" y="0"/>
                </a:lnTo>
                <a:lnTo>
                  <a:pt x="1981200" y="1967997"/>
                </a:lnTo>
                <a:lnTo>
                  <a:pt x="1529080" y="1986280"/>
                </a:lnTo>
                <a:lnTo>
                  <a:pt x="990600" y="1965960"/>
                </a:lnTo>
                <a:lnTo>
                  <a:pt x="0" y="196799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6" descr="Image result for computer icon">
            <a:extLst>
              <a:ext uri="{FF2B5EF4-FFF2-40B4-BE49-F238E27FC236}">
                <a16:creationId xmlns:a16="http://schemas.microsoft.com/office/drawing/2014/main" id="{0E6F2132-EBDE-4A6A-BD9D-E50F9A1D4BD0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911357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807B380-4DB5-4C85-9DEA-6361B4FCCDA5}"/>
              </a:ext>
            </a:extLst>
          </p:cNvPr>
          <p:cNvCxnSpPr>
            <a:cxnSpLocks/>
            <a:stCxn id="9" idx="2"/>
            <a:endCxn id="9241" idx="2"/>
          </p:cNvCxnSpPr>
          <p:nvPr/>
        </p:nvCxnSpPr>
        <p:spPr>
          <a:xfrm rot="16200000" flipH="1">
            <a:off x="5100559" y="993985"/>
            <a:ext cx="866140" cy="4587083"/>
          </a:xfrm>
          <a:prstGeom prst="bentConnector3">
            <a:avLst>
              <a:gd name="adj1" fmla="val 261290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636110A-313C-4C78-B3EF-7701CAA37E48}"/>
              </a:ext>
            </a:extLst>
          </p:cNvPr>
          <p:cNvCxnSpPr>
            <a:cxnSpLocks/>
            <a:endCxn id="9241" idx="2"/>
          </p:cNvCxnSpPr>
          <p:nvPr/>
        </p:nvCxnSpPr>
        <p:spPr>
          <a:xfrm rot="5400000" flipH="1" flipV="1">
            <a:off x="6105607" y="2818849"/>
            <a:ext cx="819815" cy="2623311"/>
          </a:xfrm>
          <a:prstGeom prst="bentConnector3">
            <a:avLst>
              <a:gd name="adj1" fmla="val -45234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Image result for cellphone icon">
            <a:extLst>
              <a:ext uri="{FF2B5EF4-FFF2-40B4-BE49-F238E27FC236}">
                <a16:creationId xmlns:a16="http://schemas.microsoft.com/office/drawing/2014/main" id="{3A2A7D6D-3006-48A9-B8A2-6D5198887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8" y="2252493"/>
            <a:ext cx="1752601" cy="17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50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Communication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Client/Server Model</a:t>
            </a:r>
            <a:b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Related image">
            <a:extLst>
              <a:ext uri="{FF2B5EF4-FFF2-40B4-BE49-F238E27FC236}">
                <a16:creationId xmlns:a16="http://schemas.microsoft.com/office/drawing/2014/main" id="{310F4C8C-AD1D-4FD8-B172-2B4090628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1905000"/>
            <a:ext cx="58420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18F2154-7F27-4A5E-BD57-3E9A94FFB6B9}"/>
              </a:ext>
            </a:extLst>
          </p:cNvPr>
          <p:cNvCxnSpPr/>
          <p:nvPr/>
        </p:nvCxnSpPr>
        <p:spPr>
          <a:xfrm flipH="1">
            <a:off x="4953000" y="1905000"/>
            <a:ext cx="822326" cy="1143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50B1AB-4D3D-4534-A81E-D3EEAAAAA29F}"/>
              </a:ext>
            </a:extLst>
          </p:cNvPr>
          <p:cNvSpPr txBox="1"/>
          <p:nvPr/>
        </p:nvSpPr>
        <p:spPr>
          <a:xfrm>
            <a:off x="5867400" y="167640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Magic … for now</a:t>
            </a:r>
          </a:p>
        </p:txBody>
      </p:sp>
      <p:pic>
        <p:nvPicPr>
          <p:cNvPr id="8" name="Picture 4" descr="Image result for magic icon">
            <a:extLst>
              <a:ext uri="{FF2B5EF4-FFF2-40B4-BE49-F238E27FC236}">
                <a16:creationId xmlns:a16="http://schemas.microsoft.com/office/drawing/2014/main" id="{350F3A92-78CC-4BD7-A988-5E7B9368E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927" y="1547892"/>
            <a:ext cx="516237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50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Communication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Request/Response</a:t>
            </a: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9222" name="Picture 6" descr="Image result for computer icon">
            <a:extLst>
              <a:ext uri="{FF2B5EF4-FFF2-40B4-BE49-F238E27FC236}">
                <a16:creationId xmlns:a16="http://schemas.microsoft.com/office/drawing/2014/main" id="{67C065DA-925D-44F4-8A24-2E3207B3E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46" y="1485900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A40DE1-6CBE-45FB-96B9-02A4959551FA}"/>
              </a:ext>
            </a:extLst>
          </p:cNvPr>
          <p:cNvSpPr txBox="1"/>
          <p:nvPr/>
        </p:nvSpPr>
        <p:spPr>
          <a:xfrm>
            <a:off x="2932442" y="5397222"/>
            <a:ext cx="330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server responds with data</a:t>
            </a:r>
          </a:p>
        </p:txBody>
      </p:sp>
      <p:pic>
        <p:nvPicPr>
          <p:cNvPr id="9241" name="Picture 9240" descr="A close up of a device&#10;&#10;Description generated with high confidence">
            <a:extLst>
              <a:ext uri="{FF2B5EF4-FFF2-40B4-BE49-F238E27FC236}">
                <a16:creationId xmlns:a16="http://schemas.microsoft.com/office/drawing/2014/main" id="{17CE51B7-11B8-4FA3-A699-D2437FCE57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r="9116" b="18750"/>
          <a:stretch/>
        </p:blipFill>
        <p:spPr>
          <a:xfrm>
            <a:off x="6705600" y="1676400"/>
            <a:ext cx="1566859" cy="1752600"/>
          </a:xfrm>
          <a:prstGeom prst="rect">
            <a:avLst/>
          </a:prstGeom>
        </p:spPr>
      </p:pic>
      <p:cxnSp>
        <p:nvCxnSpPr>
          <p:cNvPr id="9251" name="Connector: Elbow 9250">
            <a:extLst>
              <a:ext uri="{FF2B5EF4-FFF2-40B4-BE49-F238E27FC236}">
                <a16:creationId xmlns:a16="http://schemas.microsoft.com/office/drawing/2014/main" id="{3A692D15-9973-4468-883D-761258DCC15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69460" y="185420"/>
            <a:ext cx="5080" cy="6492240"/>
          </a:xfrm>
          <a:prstGeom prst="bentConnector3">
            <a:avLst>
              <a:gd name="adj1" fmla="val -37700039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BAA24064-DD67-4451-B165-A297A046EC1C}"/>
              </a:ext>
            </a:extLst>
          </p:cNvPr>
          <p:cNvCxnSpPr>
            <a:cxnSpLocks noChangeAspect="1"/>
          </p:cNvCxnSpPr>
          <p:nvPr/>
        </p:nvCxnSpPr>
        <p:spPr>
          <a:xfrm rot="16200000" flipV="1">
            <a:off x="4570033" y="916366"/>
            <a:ext cx="3933" cy="5029200"/>
          </a:xfrm>
          <a:prstGeom prst="bentConnector3">
            <a:avLst>
              <a:gd name="adj1" fmla="val -37700039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6A2F210-8D1B-44E9-9282-6A28FD94DA38}"/>
              </a:ext>
            </a:extLst>
          </p:cNvPr>
          <p:cNvSpPr/>
          <p:nvPr/>
        </p:nvSpPr>
        <p:spPr>
          <a:xfrm>
            <a:off x="2100926" y="4495800"/>
            <a:ext cx="4965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client sends a request for info to the server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F3D2D80-623F-4D32-8D7B-ACCDD97B0226}"/>
              </a:ext>
            </a:extLst>
          </p:cNvPr>
          <p:cNvSpPr/>
          <p:nvPr/>
        </p:nvSpPr>
        <p:spPr>
          <a:xfrm>
            <a:off x="4382600" y="4135895"/>
            <a:ext cx="354092" cy="3540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1DB4C74-1764-4E39-AC57-68BD6A9F2EFC}"/>
              </a:ext>
            </a:extLst>
          </p:cNvPr>
          <p:cNvSpPr/>
          <p:nvPr/>
        </p:nvSpPr>
        <p:spPr>
          <a:xfrm>
            <a:off x="4406556" y="5789435"/>
            <a:ext cx="354092" cy="3540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7620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Communication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Request</a:t>
            </a: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9222" name="Picture 6" descr="Image result for computer icon">
            <a:extLst>
              <a:ext uri="{FF2B5EF4-FFF2-40B4-BE49-F238E27FC236}">
                <a16:creationId xmlns:a16="http://schemas.microsoft.com/office/drawing/2014/main" id="{67C065DA-925D-44F4-8A24-2E3207B3E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46" y="1485900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BAA24064-DD67-4451-B165-A297A046EC1C}"/>
              </a:ext>
            </a:extLst>
          </p:cNvPr>
          <p:cNvCxnSpPr>
            <a:cxnSpLocks noChangeAspect="1"/>
          </p:cNvCxnSpPr>
          <p:nvPr/>
        </p:nvCxnSpPr>
        <p:spPr>
          <a:xfrm rot="16200000" flipV="1">
            <a:off x="4570033" y="916366"/>
            <a:ext cx="3933" cy="5029200"/>
          </a:xfrm>
          <a:prstGeom prst="bentConnector3">
            <a:avLst>
              <a:gd name="adj1" fmla="val -37700039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C52C087-9F3C-4437-A32D-587654B72ADC}"/>
              </a:ext>
            </a:extLst>
          </p:cNvPr>
          <p:cNvSpPr/>
          <p:nvPr/>
        </p:nvSpPr>
        <p:spPr>
          <a:xfrm>
            <a:off x="3471802" y="4428814"/>
            <a:ext cx="22003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I’d like file X please</a:t>
            </a:r>
          </a:p>
        </p:txBody>
      </p:sp>
    </p:spTree>
    <p:extLst>
      <p:ext uri="{BB962C8B-B14F-4D97-AF65-F5344CB8AC3E}">
        <p14:creationId xmlns:p14="http://schemas.microsoft.com/office/powerpoint/2010/main" val="74314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loading icon">
            <a:extLst>
              <a:ext uri="{FF2B5EF4-FFF2-40B4-BE49-F238E27FC236}">
                <a16:creationId xmlns:a16="http://schemas.microsoft.com/office/drawing/2014/main" id="{09D21273-8B9C-4092-9889-C68D842206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567" y="885444"/>
            <a:ext cx="420052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Communication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Response</a:t>
            </a: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A40DE1-6CBE-45FB-96B9-02A4959551FA}"/>
              </a:ext>
            </a:extLst>
          </p:cNvPr>
          <p:cNvSpPr txBox="1"/>
          <p:nvPr/>
        </p:nvSpPr>
        <p:spPr>
          <a:xfrm>
            <a:off x="4724400" y="1126325"/>
            <a:ext cx="3149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me find file X for you…</a:t>
            </a:r>
          </a:p>
        </p:txBody>
      </p:sp>
      <p:pic>
        <p:nvPicPr>
          <p:cNvPr id="9241" name="Picture 9240" descr="A close up of a device&#10;&#10;Description generated with high confidence">
            <a:extLst>
              <a:ext uri="{FF2B5EF4-FFF2-40B4-BE49-F238E27FC236}">
                <a16:creationId xmlns:a16="http://schemas.microsoft.com/office/drawing/2014/main" id="{17CE51B7-11B8-4FA3-A699-D2437FCE57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r="9116" b="18750"/>
          <a:stretch/>
        </p:blipFill>
        <p:spPr>
          <a:xfrm>
            <a:off x="6705600" y="1676400"/>
            <a:ext cx="1566859" cy="1752600"/>
          </a:xfrm>
          <a:prstGeom prst="rect">
            <a:avLst/>
          </a:prstGeom>
        </p:spPr>
      </p:pic>
      <p:pic>
        <p:nvPicPr>
          <p:cNvPr id="9" name="Picture 6" descr="Image result for computer icon">
            <a:extLst>
              <a:ext uri="{FF2B5EF4-FFF2-40B4-BE49-F238E27FC236}">
                <a16:creationId xmlns:a16="http://schemas.microsoft.com/office/drawing/2014/main" id="{A2B77187-FDAE-4931-BD2D-401C420B9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46" y="1485900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7E168A8-605E-4914-B18F-4A1966BBE15A}"/>
              </a:ext>
            </a:extLst>
          </p:cNvPr>
          <p:cNvCxnSpPr>
            <a:cxnSpLocks noChangeAspect="1"/>
          </p:cNvCxnSpPr>
          <p:nvPr/>
        </p:nvCxnSpPr>
        <p:spPr>
          <a:xfrm rot="16200000" flipV="1">
            <a:off x="4570033" y="916366"/>
            <a:ext cx="3933" cy="5029200"/>
          </a:xfrm>
          <a:prstGeom prst="bentConnector3">
            <a:avLst>
              <a:gd name="adj1" fmla="val -37700039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37BC82B-7071-4815-ABC6-37834B1E2792}"/>
              </a:ext>
            </a:extLst>
          </p:cNvPr>
          <p:cNvSpPr/>
          <p:nvPr/>
        </p:nvSpPr>
        <p:spPr>
          <a:xfrm>
            <a:off x="3471802" y="4428814"/>
            <a:ext cx="22003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I’d like file X please</a:t>
            </a:r>
          </a:p>
        </p:txBody>
      </p:sp>
    </p:spTree>
    <p:extLst>
      <p:ext uri="{BB962C8B-B14F-4D97-AF65-F5344CB8AC3E}">
        <p14:creationId xmlns:p14="http://schemas.microsoft.com/office/powerpoint/2010/main" val="296495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Communication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Response</a:t>
            </a: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A40DE1-6CBE-45FB-96B9-02A4959551FA}"/>
              </a:ext>
            </a:extLst>
          </p:cNvPr>
          <p:cNvSpPr txBox="1"/>
          <p:nvPr/>
        </p:nvSpPr>
        <p:spPr>
          <a:xfrm>
            <a:off x="3098985" y="5405895"/>
            <a:ext cx="292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Here’s file X you asked for!</a:t>
            </a:r>
          </a:p>
        </p:txBody>
      </p:sp>
      <p:pic>
        <p:nvPicPr>
          <p:cNvPr id="9241" name="Picture 9240" descr="A close up of a device&#10;&#10;Description generated with high confidence">
            <a:extLst>
              <a:ext uri="{FF2B5EF4-FFF2-40B4-BE49-F238E27FC236}">
                <a16:creationId xmlns:a16="http://schemas.microsoft.com/office/drawing/2014/main" id="{17CE51B7-11B8-4FA3-A699-D2437FCE5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r="9116" b="18750"/>
          <a:stretch/>
        </p:blipFill>
        <p:spPr>
          <a:xfrm>
            <a:off x="6705600" y="1676400"/>
            <a:ext cx="1566859" cy="1752600"/>
          </a:xfrm>
          <a:prstGeom prst="rect">
            <a:avLst/>
          </a:prstGeom>
        </p:spPr>
      </p:pic>
      <p:cxnSp>
        <p:nvCxnSpPr>
          <p:cNvPr id="9251" name="Connector: Elbow 9250">
            <a:extLst>
              <a:ext uri="{FF2B5EF4-FFF2-40B4-BE49-F238E27FC236}">
                <a16:creationId xmlns:a16="http://schemas.microsoft.com/office/drawing/2014/main" id="{3A692D15-9973-4468-883D-761258DCC15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69460" y="185420"/>
            <a:ext cx="5080" cy="6492240"/>
          </a:xfrm>
          <a:prstGeom prst="bentConnector3">
            <a:avLst>
              <a:gd name="adj1" fmla="val -37700039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web page icon">
            <a:extLst>
              <a:ext uri="{FF2B5EF4-FFF2-40B4-BE49-F238E27FC236}">
                <a16:creationId xmlns:a16="http://schemas.microsoft.com/office/drawing/2014/main" id="{23C40226-9FFD-44DE-A395-FFD9A8829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675" y="5815398"/>
            <a:ext cx="526647" cy="52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computer icon">
            <a:extLst>
              <a:ext uri="{FF2B5EF4-FFF2-40B4-BE49-F238E27FC236}">
                <a16:creationId xmlns:a16="http://schemas.microsoft.com/office/drawing/2014/main" id="{9D9E7C65-A9CA-4877-94A2-8D8E13E76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46" y="1485900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28B0C2C-EA8B-471E-A0CB-B7113A15B6CD}"/>
              </a:ext>
            </a:extLst>
          </p:cNvPr>
          <p:cNvCxnSpPr>
            <a:cxnSpLocks noChangeAspect="1"/>
          </p:cNvCxnSpPr>
          <p:nvPr/>
        </p:nvCxnSpPr>
        <p:spPr>
          <a:xfrm rot="16200000" flipV="1">
            <a:off x="4570033" y="916366"/>
            <a:ext cx="3933" cy="5029200"/>
          </a:xfrm>
          <a:prstGeom prst="bentConnector3">
            <a:avLst>
              <a:gd name="adj1" fmla="val -37700039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1D0DBB3-6C6D-4FB7-A1AF-E51F52974ABE}"/>
              </a:ext>
            </a:extLst>
          </p:cNvPr>
          <p:cNvSpPr/>
          <p:nvPr/>
        </p:nvSpPr>
        <p:spPr>
          <a:xfrm>
            <a:off x="3471802" y="4428814"/>
            <a:ext cx="22003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I’d like file X please</a:t>
            </a:r>
          </a:p>
        </p:txBody>
      </p:sp>
    </p:spTree>
    <p:extLst>
      <p:ext uri="{BB962C8B-B14F-4D97-AF65-F5344CB8AC3E}">
        <p14:creationId xmlns:p14="http://schemas.microsoft.com/office/powerpoint/2010/main" val="205167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Request/Response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3E9D9F-E4FA-48C5-A2AE-E8D11085B8EE}"/>
              </a:ext>
            </a:extLst>
          </p:cNvPr>
          <p:cNvSpPr txBox="1"/>
          <p:nvPr/>
        </p:nvSpPr>
        <p:spPr>
          <a:xfrm>
            <a:off x="23661" y="4288753"/>
            <a:ext cx="3255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Actual process is … more in depth. </a:t>
            </a:r>
            <a:br>
              <a:rPr lang="en-US" sz="2400" dirty="0"/>
            </a:br>
            <a:r>
              <a:rPr lang="en-US" sz="2400" dirty="0"/>
              <a:t>Lots of </a:t>
            </a:r>
            <a:r>
              <a:rPr lang="en-US" sz="2400" i="1" dirty="0">
                <a:solidFill>
                  <a:srgbClr val="6CCCE6"/>
                </a:solidFill>
              </a:rPr>
              <a:t>magic</a:t>
            </a:r>
            <a:r>
              <a:rPr lang="en-US" sz="2400" dirty="0"/>
              <a:t> in our current understanding. </a:t>
            </a:r>
            <a:br>
              <a:rPr lang="en-US" sz="2400" dirty="0"/>
            </a:br>
            <a:r>
              <a:rPr lang="en-US" sz="2400" b="1" dirty="0"/>
              <a:t>But we’ll get there!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580027-558E-433C-99D4-FEBD37071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77" y="2133600"/>
            <a:ext cx="5004551" cy="29537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13F81A-8FDF-4DB4-8337-FA26C1FDC7BE}"/>
              </a:ext>
            </a:extLst>
          </p:cNvPr>
          <p:cNvSpPr txBox="1"/>
          <p:nvPr/>
        </p:nvSpPr>
        <p:spPr>
          <a:xfrm>
            <a:off x="4572000" y="1244792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is this request made?</a:t>
            </a:r>
            <a:br>
              <a:rPr lang="en-US" dirty="0"/>
            </a:br>
            <a:r>
              <a:rPr lang="en-US" dirty="0"/>
              <a:t>How is it sent?</a:t>
            </a:r>
          </a:p>
        </p:txBody>
      </p:sp>
      <p:pic>
        <p:nvPicPr>
          <p:cNvPr id="2052" name="Picture 4" descr="Image result for magic icon">
            <a:extLst>
              <a:ext uri="{FF2B5EF4-FFF2-40B4-BE49-F238E27FC236}">
                <a16:creationId xmlns:a16="http://schemas.microsoft.com/office/drawing/2014/main" id="{17C3DED3-298C-4272-8D66-6DFED4B3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914400"/>
            <a:ext cx="338437" cy="34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122A16A-F446-45BC-A25B-AE0979255211}"/>
              </a:ext>
            </a:extLst>
          </p:cNvPr>
          <p:cNvSpPr txBox="1"/>
          <p:nvPr/>
        </p:nvSpPr>
        <p:spPr>
          <a:xfrm>
            <a:off x="6477000" y="5401270"/>
            <a:ext cx="2428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is this file found?</a:t>
            </a:r>
            <a:br>
              <a:rPr lang="en-US" dirty="0"/>
            </a:br>
            <a:r>
              <a:rPr lang="en-US" dirty="0"/>
              <a:t>How is it sent?</a:t>
            </a:r>
            <a:br>
              <a:rPr lang="en-US" dirty="0"/>
            </a:br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3CADA6C-CFCE-4D39-90A2-994ED4FE765B}"/>
              </a:ext>
            </a:extLst>
          </p:cNvPr>
          <p:cNvCxnSpPr>
            <a:cxnSpLocks/>
          </p:cNvCxnSpPr>
          <p:nvPr/>
        </p:nvCxnSpPr>
        <p:spPr>
          <a:xfrm>
            <a:off x="5780858" y="1981200"/>
            <a:ext cx="0" cy="172817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8B0A72-D78A-4844-867D-6895C8BF3485}"/>
              </a:ext>
            </a:extLst>
          </p:cNvPr>
          <p:cNvCxnSpPr>
            <a:cxnSpLocks/>
          </p:cNvCxnSpPr>
          <p:nvPr/>
        </p:nvCxnSpPr>
        <p:spPr>
          <a:xfrm flipH="1" flipV="1">
            <a:off x="6023679" y="4928555"/>
            <a:ext cx="834321" cy="42474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" descr="Image result for magic icon">
            <a:extLst>
              <a:ext uri="{FF2B5EF4-FFF2-40B4-BE49-F238E27FC236}">
                <a16:creationId xmlns:a16="http://schemas.microsoft.com/office/drawing/2014/main" id="{B6A0EA5D-B86E-4B5F-B99B-A0A5A45AA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58139" y="5039748"/>
            <a:ext cx="338437" cy="34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50B79BD-FBE3-4D74-B75B-511DF938F05D}"/>
              </a:ext>
            </a:extLst>
          </p:cNvPr>
          <p:cNvSpPr txBox="1"/>
          <p:nvPr/>
        </p:nvSpPr>
        <p:spPr>
          <a:xfrm>
            <a:off x="752176" y="1848339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the client </a:t>
            </a:r>
            <a:br>
              <a:rPr lang="en-US" dirty="0"/>
            </a:br>
            <a:r>
              <a:rPr lang="en-US" dirty="0"/>
              <a:t>find the server, </a:t>
            </a:r>
            <a:br>
              <a:rPr lang="en-US" dirty="0"/>
            </a:br>
            <a:r>
              <a:rPr lang="en-US" dirty="0"/>
              <a:t>and vice-versa?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9ADF331-F280-4CC9-9657-42504F7CE7A7}"/>
              </a:ext>
            </a:extLst>
          </p:cNvPr>
          <p:cNvCxnSpPr>
            <a:cxnSpLocks/>
          </p:cNvCxnSpPr>
          <p:nvPr/>
        </p:nvCxnSpPr>
        <p:spPr>
          <a:xfrm>
            <a:off x="2702654" y="2370071"/>
            <a:ext cx="778261" cy="354865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4" descr="Image result for magic icon">
            <a:extLst>
              <a:ext uri="{FF2B5EF4-FFF2-40B4-BE49-F238E27FC236}">
                <a16:creationId xmlns:a16="http://schemas.microsoft.com/office/drawing/2014/main" id="{5EC6EA2F-8558-40F9-9843-5D667642F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838200" y="1524345"/>
            <a:ext cx="338437" cy="34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87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/>
          <a:p>
            <a:r>
              <a:rPr lang="en-US" dirty="0"/>
              <a:t>Welcome Back!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1143000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 … where are we again?</a:t>
            </a: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b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" name="Picture 7" descr="A close up of a street sign on a pole&#10;&#10;Description generated with very high confidence">
            <a:extLst>
              <a:ext uri="{FF2B5EF4-FFF2-40B4-BE49-F238E27FC236}">
                <a16:creationId xmlns:a16="http://schemas.microsoft.com/office/drawing/2014/main" id="{A8BA92D1-B1A0-4378-AD61-FD8A03E43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7" y="947436"/>
            <a:ext cx="9151937" cy="408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3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F4DD7-857E-4FF3-92D4-D826E16AB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00400" y="80936"/>
            <a:ext cx="5743729" cy="411480"/>
          </a:xfrm>
        </p:spPr>
        <p:txBody>
          <a:bodyPr/>
          <a:lstStyle/>
          <a:p>
            <a:r>
              <a:rPr lang="en-US" dirty="0"/>
              <a:t>Activity: Explaining Communication (10 min)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FE765AC-4BB9-4A42-9E9B-88110DC492D5}"/>
              </a:ext>
            </a:extLst>
          </p:cNvPr>
          <p:cNvSpPr txBox="1">
            <a:spLocks/>
          </p:cNvSpPr>
          <p:nvPr/>
        </p:nvSpPr>
        <p:spPr>
          <a:xfrm>
            <a:off x="228599" y="838200"/>
            <a:ext cx="8715529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/>
              <a:t>With a partner, investigate and explain how each of the following might work in communicating over the network: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File Transfer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Email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Web 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endParaRPr lang="en-US" sz="1000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For each scenario, think about and try to explain each of the following: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Who is the client? The server?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What does the request look like? The response?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What work does the client do? The server?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What is being communicated?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Feel free to use a search engine to help you in your investigation!</a:t>
            </a:r>
          </a:p>
        </p:txBody>
      </p:sp>
    </p:spTree>
    <p:extLst>
      <p:ext uri="{BB962C8B-B14F-4D97-AF65-F5344CB8AC3E}">
        <p14:creationId xmlns:p14="http://schemas.microsoft.com/office/powerpoint/2010/main" val="331915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239000" cy="653854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 Explaining Communication - File Transfer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A40DE1-6CBE-45FB-96B9-02A4959551FA}"/>
              </a:ext>
            </a:extLst>
          </p:cNvPr>
          <p:cNvSpPr txBox="1"/>
          <p:nvPr/>
        </p:nvSpPr>
        <p:spPr>
          <a:xfrm>
            <a:off x="3098985" y="4758195"/>
            <a:ext cx="292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Here’s file X you asked for!</a:t>
            </a:r>
          </a:p>
        </p:txBody>
      </p:sp>
      <p:pic>
        <p:nvPicPr>
          <p:cNvPr id="9241" name="Picture 9240" descr="A close up of a device&#10;&#10;Description generated with high confidence">
            <a:extLst>
              <a:ext uri="{FF2B5EF4-FFF2-40B4-BE49-F238E27FC236}">
                <a16:creationId xmlns:a16="http://schemas.microsoft.com/office/drawing/2014/main" id="{17CE51B7-11B8-4FA3-A699-D2437FCE5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r="9116" b="18750"/>
          <a:stretch/>
        </p:blipFill>
        <p:spPr>
          <a:xfrm>
            <a:off x="6705600" y="1028700"/>
            <a:ext cx="1566859" cy="1752600"/>
          </a:xfrm>
          <a:prstGeom prst="rect">
            <a:avLst/>
          </a:prstGeom>
        </p:spPr>
      </p:pic>
      <p:cxnSp>
        <p:nvCxnSpPr>
          <p:cNvPr id="9251" name="Connector: Elbow 9250">
            <a:extLst>
              <a:ext uri="{FF2B5EF4-FFF2-40B4-BE49-F238E27FC236}">
                <a16:creationId xmlns:a16="http://schemas.microsoft.com/office/drawing/2014/main" id="{3A692D15-9973-4468-883D-761258DCC15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69460" y="-462280"/>
            <a:ext cx="5080" cy="6492240"/>
          </a:xfrm>
          <a:prstGeom prst="bentConnector3">
            <a:avLst>
              <a:gd name="adj1" fmla="val -37700039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6" descr="Image result for computer icon">
            <a:extLst>
              <a:ext uri="{FF2B5EF4-FFF2-40B4-BE49-F238E27FC236}">
                <a16:creationId xmlns:a16="http://schemas.microsoft.com/office/drawing/2014/main" id="{9D9E7C65-A9CA-4877-94A2-8D8E13E76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46" y="838200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28B0C2C-EA8B-471E-A0CB-B7113A15B6CD}"/>
              </a:ext>
            </a:extLst>
          </p:cNvPr>
          <p:cNvCxnSpPr>
            <a:cxnSpLocks noChangeAspect="1"/>
          </p:cNvCxnSpPr>
          <p:nvPr/>
        </p:nvCxnSpPr>
        <p:spPr>
          <a:xfrm rot="16200000" flipV="1">
            <a:off x="4570033" y="268666"/>
            <a:ext cx="3933" cy="5029200"/>
          </a:xfrm>
          <a:prstGeom prst="bentConnector3">
            <a:avLst>
              <a:gd name="adj1" fmla="val -37700039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1D0DBB3-6C6D-4FB7-A1AF-E51F52974ABE}"/>
              </a:ext>
            </a:extLst>
          </p:cNvPr>
          <p:cNvSpPr/>
          <p:nvPr/>
        </p:nvSpPr>
        <p:spPr>
          <a:xfrm>
            <a:off x="3471802" y="3781114"/>
            <a:ext cx="22003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I’d like file X please</a:t>
            </a:r>
          </a:p>
        </p:txBody>
      </p:sp>
      <p:pic>
        <p:nvPicPr>
          <p:cNvPr id="6148" name="Picture 4" descr="Image result for cat computer">
            <a:extLst>
              <a:ext uri="{FF2B5EF4-FFF2-40B4-BE49-F238E27FC236}">
                <a16:creationId xmlns:a16="http://schemas.microsoft.com/office/drawing/2014/main" id="{AA126603-02F5-445F-8C5F-4D87A6319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520" y="4947574"/>
            <a:ext cx="16256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29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010400" cy="653854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 Explaining Communication - Web Pages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604E2-5A70-4162-8094-1CFCB180B9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75" r="12803"/>
          <a:stretch/>
        </p:blipFill>
        <p:spPr>
          <a:xfrm>
            <a:off x="571500" y="1143000"/>
            <a:ext cx="8001000" cy="47350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8990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6019800" cy="653854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 Explaining Communication - Email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942177-2200-4565-A61D-62329C21AC43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" name="Picture 7" descr="A close up of a device&#10;&#10;Description generated with high confidence">
            <a:extLst>
              <a:ext uri="{FF2B5EF4-FFF2-40B4-BE49-F238E27FC236}">
                <a16:creationId xmlns:a16="http://schemas.microsoft.com/office/drawing/2014/main" id="{CE01FE30-93FB-41B7-A5FA-C66E1DD04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r="9116" b="18750"/>
          <a:stretch/>
        </p:blipFill>
        <p:spPr>
          <a:xfrm>
            <a:off x="3776215" y="2189457"/>
            <a:ext cx="1566859" cy="1752600"/>
          </a:xfrm>
          <a:prstGeom prst="rect">
            <a:avLst/>
          </a:prstGeom>
        </p:spPr>
      </p:pic>
      <p:pic>
        <p:nvPicPr>
          <p:cNvPr id="11" name="Picture 6" descr="Image result for computer icon">
            <a:extLst>
              <a:ext uri="{FF2B5EF4-FFF2-40B4-BE49-F238E27FC236}">
                <a16:creationId xmlns:a16="http://schemas.microsoft.com/office/drawing/2014/main" id="{5767FCC5-9430-48FB-9846-B65A112F9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46" y="1895528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4348D5E-6ED5-4985-80CA-EA9B35C4D5E0}"/>
              </a:ext>
            </a:extLst>
          </p:cNvPr>
          <p:cNvCxnSpPr>
            <a:cxnSpLocks noChangeAspect="1"/>
          </p:cNvCxnSpPr>
          <p:nvPr/>
        </p:nvCxnSpPr>
        <p:spPr>
          <a:xfrm rot="16200000" flipV="1">
            <a:off x="3162058" y="2736173"/>
            <a:ext cx="1731" cy="2211035"/>
          </a:xfrm>
          <a:prstGeom prst="bentConnector3">
            <a:avLst>
              <a:gd name="adj1" fmla="val -37700039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DD96B-36EF-43BC-B3A5-881101DA125D}"/>
              </a:ext>
            </a:extLst>
          </p:cNvPr>
          <p:cNvSpPr/>
          <p:nvPr/>
        </p:nvSpPr>
        <p:spPr>
          <a:xfrm>
            <a:off x="984043" y="1319342"/>
            <a:ext cx="17351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Client - Sender</a:t>
            </a:r>
            <a:br>
              <a:rPr lang="en-US" dirty="0"/>
            </a:br>
            <a:r>
              <a:rPr lang="en-US" dirty="0"/>
              <a:t>Nick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1A69A27-5CC2-4AB3-84CA-0F67F95F85FF}"/>
              </a:ext>
            </a:extLst>
          </p:cNvPr>
          <p:cNvCxnSpPr>
            <a:cxnSpLocks noChangeAspect="1"/>
          </p:cNvCxnSpPr>
          <p:nvPr/>
        </p:nvCxnSpPr>
        <p:spPr>
          <a:xfrm rot="16200000" flipV="1">
            <a:off x="5955500" y="2756545"/>
            <a:ext cx="1731" cy="2211035"/>
          </a:xfrm>
          <a:prstGeom prst="bentConnector3">
            <a:avLst>
              <a:gd name="adj1" fmla="val -37700039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6" descr="Image result for computer icon">
            <a:extLst>
              <a:ext uri="{FF2B5EF4-FFF2-40B4-BE49-F238E27FC236}">
                <a16:creationId xmlns:a16="http://schemas.microsoft.com/office/drawing/2014/main" id="{507A38C9-3F0C-4CBD-897C-0683A8D1C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44" y="1998957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D9FFD9A-2952-4146-B130-DA4B67784C89}"/>
              </a:ext>
            </a:extLst>
          </p:cNvPr>
          <p:cNvSpPr/>
          <p:nvPr/>
        </p:nvSpPr>
        <p:spPr>
          <a:xfrm>
            <a:off x="3887083" y="1527980"/>
            <a:ext cx="1345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Mail Server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959FD9-863F-48C2-84FD-3B80CA950AF7}"/>
              </a:ext>
            </a:extLst>
          </p:cNvPr>
          <p:cNvSpPr/>
          <p:nvPr/>
        </p:nvSpPr>
        <p:spPr>
          <a:xfrm>
            <a:off x="6090333" y="1323322"/>
            <a:ext cx="1943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Client – Receiver</a:t>
            </a:r>
            <a:br>
              <a:rPr lang="en-US" dirty="0"/>
            </a:br>
            <a:r>
              <a:rPr lang="en-US" dirty="0"/>
              <a:t>Peleke </a:t>
            </a:r>
          </a:p>
        </p:txBody>
      </p:sp>
      <p:sp>
        <p:nvSpPr>
          <p:cNvPr id="19" name="AutoShape 2" descr="Image result for email icon flat">
            <a:extLst>
              <a:ext uri="{FF2B5EF4-FFF2-40B4-BE49-F238E27FC236}">
                <a16:creationId xmlns:a16="http://schemas.microsoft.com/office/drawing/2014/main" id="{D15FE9F9-E629-4909-9CB2-DF284037FEE9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4986040" y="-104518"/>
            <a:ext cx="45719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124" name="Picture 4" descr="Image result for mail open icon">
            <a:extLst>
              <a:ext uri="{FF2B5EF4-FFF2-40B4-BE49-F238E27FC236}">
                <a16:creationId xmlns:a16="http://schemas.microsoft.com/office/drawing/2014/main" id="{8F5C4438-BEEE-4EB5-B237-3302AF3D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75326" y="46863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mail close icon">
            <a:extLst>
              <a:ext uri="{FF2B5EF4-FFF2-40B4-BE49-F238E27FC236}">
                <a16:creationId xmlns:a16="http://schemas.microsoft.com/office/drawing/2014/main" id="{2F0FBF9D-FA33-4381-9190-288C63D11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96223" y="46482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455AB72-480F-433C-8B39-1FC8EF527D39}"/>
              </a:ext>
            </a:extLst>
          </p:cNvPr>
          <p:cNvSpPr/>
          <p:nvPr/>
        </p:nvSpPr>
        <p:spPr>
          <a:xfrm>
            <a:off x="1308674" y="2199074"/>
            <a:ext cx="1078926" cy="738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600" dirty="0"/>
              <a:t>To: peleke@yo.yo</a:t>
            </a:r>
            <a:br>
              <a:rPr lang="en-US" sz="600" dirty="0"/>
            </a:br>
            <a:br>
              <a:rPr lang="en-US" sz="600" dirty="0"/>
            </a:br>
            <a:r>
              <a:rPr lang="en-US" sz="600" dirty="0"/>
              <a:t>From: nick@yo.yo</a:t>
            </a:r>
            <a:br>
              <a:rPr lang="en-US" sz="600" dirty="0"/>
            </a:br>
            <a:br>
              <a:rPr lang="en-US" sz="600" dirty="0"/>
            </a:br>
            <a:r>
              <a:rPr lang="en-US" sz="600" dirty="0"/>
              <a:t>Yo </a:t>
            </a:r>
            <a:r>
              <a:rPr lang="en-US" sz="600" dirty="0" err="1"/>
              <a:t>Yo</a:t>
            </a:r>
            <a:r>
              <a:rPr lang="en-US" sz="600" dirty="0"/>
              <a:t> </a:t>
            </a:r>
            <a:r>
              <a:rPr lang="en-US" sz="600" dirty="0" err="1"/>
              <a:t>Yo</a:t>
            </a:r>
            <a:r>
              <a:rPr lang="en-US" sz="600" dirty="0"/>
              <a:t>! How it go?</a:t>
            </a:r>
            <a:br>
              <a:rPr lang="en-US" sz="600" dirty="0"/>
            </a:br>
            <a:br>
              <a:rPr lang="en-US" sz="600" dirty="0"/>
            </a:br>
            <a:endParaRPr lang="en-US" sz="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F885DF-9A2F-46BD-92EA-82ADCB652773}"/>
              </a:ext>
            </a:extLst>
          </p:cNvPr>
          <p:cNvSpPr/>
          <p:nvPr/>
        </p:nvSpPr>
        <p:spPr>
          <a:xfrm>
            <a:off x="6547131" y="2286663"/>
            <a:ext cx="1078926" cy="738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600" dirty="0"/>
              <a:t>To: peleke@yo.yo</a:t>
            </a:r>
            <a:br>
              <a:rPr lang="en-US" sz="600" dirty="0"/>
            </a:br>
            <a:br>
              <a:rPr lang="en-US" sz="600" dirty="0"/>
            </a:br>
            <a:r>
              <a:rPr lang="en-US" sz="600" dirty="0"/>
              <a:t>From: nick@yo.yo</a:t>
            </a:r>
            <a:br>
              <a:rPr lang="en-US" sz="600" dirty="0"/>
            </a:br>
            <a:br>
              <a:rPr lang="en-US" sz="600" dirty="0"/>
            </a:br>
            <a:r>
              <a:rPr lang="en-US" sz="600" dirty="0"/>
              <a:t>Yo </a:t>
            </a:r>
            <a:r>
              <a:rPr lang="en-US" sz="600" dirty="0" err="1"/>
              <a:t>Yo</a:t>
            </a:r>
            <a:r>
              <a:rPr lang="en-US" sz="600" dirty="0"/>
              <a:t> </a:t>
            </a:r>
            <a:r>
              <a:rPr lang="en-US" sz="600" dirty="0" err="1"/>
              <a:t>Yo</a:t>
            </a:r>
            <a:r>
              <a:rPr lang="en-US" sz="600" dirty="0"/>
              <a:t>! How it go?</a:t>
            </a:r>
            <a:br>
              <a:rPr lang="en-US" sz="600" dirty="0"/>
            </a:br>
            <a:br>
              <a:rPr lang="en-US" sz="600" dirty="0"/>
            </a:b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78496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696200" cy="653854"/>
          </a:xfrm>
        </p:spPr>
        <p:txBody>
          <a:bodyPr>
            <a:normAutofit/>
          </a:bodyPr>
          <a:lstStyle/>
          <a:p>
            <a:r>
              <a:rPr lang="en-US" dirty="0"/>
              <a:t>Review Explaining Communication - Email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942177-2200-4565-A61D-62329C21AC43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" name="Picture 7" descr="A close up of a device&#10;&#10;Description generated with high confidence">
            <a:extLst>
              <a:ext uri="{FF2B5EF4-FFF2-40B4-BE49-F238E27FC236}">
                <a16:creationId xmlns:a16="http://schemas.microsoft.com/office/drawing/2014/main" id="{CE01FE30-93FB-41B7-A5FA-C66E1DD04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r="9116" b="18750"/>
          <a:stretch/>
        </p:blipFill>
        <p:spPr>
          <a:xfrm>
            <a:off x="3138366" y="2140875"/>
            <a:ext cx="1566859" cy="1752600"/>
          </a:xfrm>
          <a:prstGeom prst="rect">
            <a:avLst/>
          </a:prstGeom>
        </p:spPr>
      </p:pic>
      <p:pic>
        <p:nvPicPr>
          <p:cNvPr id="11" name="Picture 6" descr="Image result for computer icon">
            <a:extLst>
              <a:ext uri="{FF2B5EF4-FFF2-40B4-BE49-F238E27FC236}">
                <a16:creationId xmlns:a16="http://schemas.microsoft.com/office/drawing/2014/main" id="{5767FCC5-9430-48FB-9846-B65A112F9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95528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4348D5E-6ED5-4985-80CA-EA9B35C4D5E0}"/>
              </a:ext>
            </a:extLst>
          </p:cNvPr>
          <p:cNvCxnSpPr>
            <a:cxnSpLocks noChangeAspect="1"/>
          </p:cNvCxnSpPr>
          <p:nvPr/>
        </p:nvCxnSpPr>
        <p:spPr>
          <a:xfrm rot="16200000" flipV="1">
            <a:off x="2815412" y="2736173"/>
            <a:ext cx="1731" cy="2211035"/>
          </a:xfrm>
          <a:prstGeom prst="bentConnector3">
            <a:avLst>
              <a:gd name="adj1" fmla="val -37700039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DD96B-36EF-43BC-B3A5-881101DA125D}"/>
              </a:ext>
            </a:extLst>
          </p:cNvPr>
          <p:cNvSpPr/>
          <p:nvPr/>
        </p:nvSpPr>
        <p:spPr>
          <a:xfrm>
            <a:off x="637397" y="1319342"/>
            <a:ext cx="17351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Client - Sender</a:t>
            </a:r>
            <a:br>
              <a:rPr lang="en-US" dirty="0"/>
            </a:br>
            <a:r>
              <a:rPr lang="en-US" dirty="0"/>
              <a:t>Nick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1A69A27-5CC2-4AB3-84CA-0F67F95F85FF}"/>
              </a:ext>
            </a:extLst>
          </p:cNvPr>
          <p:cNvCxnSpPr>
            <a:cxnSpLocks noChangeAspect="1"/>
          </p:cNvCxnSpPr>
          <p:nvPr/>
        </p:nvCxnSpPr>
        <p:spPr>
          <a:xfrm rot="16200000" flipV="1">
            <a:off x="6412700" y="2756545"/>
            <a:ext cx="1731" cy="2211035"/>
          </a:xfrm>
          <a:prstGeom prst="bentConnector3">
            <a:avLst>
              <a:gd name="adj1" fmla="val -37700039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6" descr="Image result for computer icon">
            <a:extLst>
              <a:ext uri="{FF2B5EF4-FFF2-40B4-BE49-F238E27FC236}">
                <a16:creationId xmlns:a16="http://schemas.microsoft.com/office/drawing/2014/main" id="{507A38C9-3F0C-4CBD-897C-0683A8D1C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4" y="1998957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D9FFD9A-2952-4146-B130-DA4B67784C89}"/>
              </a:ext>
            </a:extLst>
          </p:cNvPr>
          <p:cNvSpPr/>
          <p:nvPr/>
        </p:nvSpPr>
        <p:spPr>
          <a:xfrm>
            <a:off x="3803423" y="1520151"/>
            <a:ext cx="1696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Mail Server(s)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959FD9-863F-48C2-84FD-3B80CA950AF7}"/>
              </a:ext>
            </a:extLst>
          </p:cNvPr>
          <p:cNvSpPr/>
          <p:nvPr/>
        </p:nvSpPr>
        <p:spPr>
          <a:xfrm>
            <a:off x="6547533" y="1323322"/>
            <a:ext cx="1943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Client – Receiver</a:t>
            </a:r>
            <a:br>
              <a:rPr lang="en-US" dirty="0"/>
            </a:br>
            <a:r>
              <a:rPr lang="en-US" dirty="0"/>
              <a:t>Peleke </a:t>
            </a:r>
          </a:p>
        </p:txBody>
      </p:sp>
      <p:sp>
        <p:nvSpPr>
          <p:cNvPr id="19" name="AutoShape 2" descr="Image result for email icon flat">
            <a:extLst>
              <a:ext uri="{FF2B5EF4-FFF2-40B4-BE49-F238E27FC236}">
                <a16:creationId xmlns:a16="http://schemas.microsoft.com/office/drawing/2014/main" id="{D15FE9F9-E629-4909-9CB2-DF284037FEE9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4986040" y="-104518"/>
            <a:ext cx="45719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124" name="Picture 4" descr="Image result for mail open icon">
            <a:extLst>
              <a:ext uri="{FF2B5EF4-FFF2-40B4-BE49-F238E27FC236}">
                <a16:creationId xmlns:a16="http://schemas.microsoft.com/office/drawing/2014/main" id="{8F5C4438-BEEE-4EB5-B237-3302AF3D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32526" y="46863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mail close icon">
            <a:extLst>
              <a:ext uri="{FF2B5EF4-FFF2-40B4-BE49-F238E27FC236}">
                <a16:creationId xmlns:a16="http://schemas.microsoft.com/office/drawing/2014/main" id="{2F0FBF9D-FA33-4381-9190-288C63D11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49577" y="46482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455AB72-480F-433C-8B39-1FC8EF527D39}"/>
              </a:ext>
            </a:extLst>
          </p:cNvPr>
          <p:cNvSpPr/>
          <p:nvPr/>
        </p:nvSpPr>
        <p:spPr>
          <a:xfrm>
            <a:off x="962028" y="2199074"/>
            <a:ext cx="1078926" cy="738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600" dirty="0"/>
              <a:t>To: peleke@yo.yo</a:t>
            </a:r>
            <a:br>
              <a:rPr lang="en-US" sz="600" dirty="0"/>
            </a:br>
            <a:br>
              <a:rPr lang="en-US" sz="600" dirty="0"/>
            </a:br>
            <a:r>
              <a:rPr lang="en-US" sz="600" dirty="0"/>
              <a:t>From: nick@yo.yo</a:t>
            </a:r>
            <a:br>
              <a:rPr lang="en-US" sz="600" dirty="0"/>
            </a:br>
            <a:br>
              <a:rPr lang="en-US" sz="600" dirty="0"/>
            </a:br>
            <a:r>
              <a:rPr lang="en-US" sz="600" dirty="0"/>
              <a:t>Yo Yo Yo! How it go?</a:t>
            </a:r>
            <a:br>
              <a:rPr lang="en-US" sz="600" dirty="0"/>
            </a:br>
            <a:br>
              <a:rPr lang="en-US" sz="600" dirty="0"/>
            </a:br>
            <a:endParaRPr lang="en-US" sz="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F885DF-9A2F-46BD-92EA-82ADCB652773}"/>
              </a:ext>
            </a:extLst>
          </p:cNvPr>
          <p:cNvSpPr/>
          <p:nvPr/>
        </p:nvSpPr>
        <p:spPr>
          <a:xfrm>
            <a:off x="7004331" y="2286663"/>
            <a:ext cx="1078926" cy="738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600" dirty="0"/>
              <a:t>To: peleke@yo.yo</a:t>
            </a:r>
            <a:br>
              <a:rPr lang="en-US" sz="600" dirty="0"/>
            </a:br>
            <a:br>
              <a:rPr lang="en-US" sz="600" dirty="0"/>
            </a:br>
            <a:r>
              <a:rPr lang="en-US" sz="600" dirty="0"/>
              <a:t>From: nick@yo.yo</a:t>
            </a:r>
            <a:br>
              <a:rPr lang="en-US" sz="600" dirty="0"/>
            </a:br>
            <a:br>
              <a:rPr lang="en-US" sz="600" dirty="0"/>
            </a:br>
            <a:r>
              <a:rPr lang="en-US" sz="600" dirty="0"/>
              <a:t>Yo Yo Yo! How it go?</a:t>
            </a:r>
            <a:br>
              <a:rPr lang="en-US" sz="600" dirty="0"/>
            </a:br>
            <a:br>
              <a:rPr lang="en-US" sz="600" dirty="0"/>
            </a:br>
            <a:endParaRPr lang="en-US" sz="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F3EB09-B8A3-4128-929A-B010BF98CCFA}"/>
              </a:ext>
            </a:extLst>
          </p:cNvPr>
          <p:cNvSpPr/>
          <p:nvPr/>
        </p:nvSpPr>
        <p:spPr>
          <a:xfrm>
            <a:off x="784642" y="5408607"/>
            <a:ext cx="78411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For some types of communication there may be more than one server behind the scenes doing work.</a:t>
            </a:r>
          </a:p>
        </p:txBody>
      </p:sp>
      <p:pic>
        <p:nvPicPr>
          <p:cNvPr id="21" name="Picture 20" descr="A close up of a device&#10;&#10;Description generated with high confidence">
            <a:extLst>
              <a:ext uri="{FF2B5EF4-FFF2-40B4-BE49-F238E27FC236}">
                <a16:creationId xmlns:a16="http://schemas.microsoft.com/office/drawing/2014/main" id="{14B1CA2D-545A-48AE-A894-B8BAF80F1E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r="9116" b="18750"/>
          <a:stretch/>
        </p:blipFill>
        <p:spPr>
          <a:xfrm>
            <a:off x="4631571" y="2140875"/>
            <a:ext cx="1566859" cy="1752600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550ACDE-D226-4F9F-B8F3-2C1543498121}"/>
              </a:ext>
            </a:extLst>
          </p:cNvPr>
          <p:cNvCxnSpPr>
            <a:cxnSpLocks noChangeAspect="1"/>
          </p:cNvCxnSpPr>
          <p:nvPr/>
        </p:nvCxnSpPr>
        <p:spPr>
          <a:xfrm rot="16200000" flipV="1">
            <a:off x="4651693" y="3642287"/>
            <a:ext cx="393" cy="502769"/>
          </a:xfrm>
          <a:prstGeom prst="bentConnector3">
            <a:avLst>
              <a:gd name="adj1" fmla="val -161791603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0" name="Picture 4" descr="Image result for internet icon">
            <a:extLst>
              <a:ext uri="{FF2B5EF4-FFF2-40B4-BE49-F238E27FC236}">
                <a16:creationId xmlns:a16="http://schemas.microsoft.com/office/drawing/2014/main" id="{EB21B04D-2A33-4006-BA39-3DFB7EAE9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05" y="4661583"/>
            <a:ext cx="481917" cy="48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04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Networking Definitions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762000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Network </a:t>
            </a:r>
          </a:p>
          <a:p>
            <a:pPr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system of computers and other devices </a:t>
            </a:r>
            <a:b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(such as printers) that are connected to each other.</a:t>
            </a:r>
          </a:p>
          <a:p>
            <a:pPr>
              <a:spcBef>
                <a:spcPts val="0"/>
              </a:spcBef>
            </a:pPr>
            <a:endParaRPr lang="en-US" sz="22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Network Communication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Transmission of data between two or more computers over a network.</a:t>
            </a:r>
          </a:p>
          <a:p>
            <a:pPr>
              <a:spcBef>
                <a:spcPts val="0"/>
              </a:spcBef>
            </a:pPr>
            <a:endParaRPr lang="en-US" sz="22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Client/Server 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Multiple end devices (clients) communicating over a network with a single central computer (server).</a:t>
            </a:r>
          </a:p>
          <a:p>
            <a:pPr>
              <a:spcBef>
                <a:spcPts val="0"/>
              </a:spcBef>
            </a:pPr>
            <a:endParaRPr lang="en-US" sz="22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Request/Response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basic method of computer communication, in which one computer sends a request for data to a second computer, and the second responds to the request.</a:t>
            </a:r>
            <a:b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Image result for dictionary icon">
            <a:extLst>
              <a:ext uri="{FF2B5EF4-FFF2-40B4-BE49-F238E27FC236}">
                <a16:creationId xmlns:a16="http://schemas.microsoft.com/office/drawing/2014/main" id="{91558BC1-8313-4E1B-936C-ECA44C31B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9906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31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5E16A-DA1E-4A90-ABAE-920CC38E11FC}"/>
              </a:ext>
            </a:extLst>
          </p:cNvPr>
          <p:cNvSpPr txBox="1"/>
          <p:nvPr/>
        </p:nvSpPr>
        <p:spPr>
          <a:xfrm>
            <a:off x="457200" y="838200"/>
            <a:ext cx="8153400" cy="590931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100" b="1" dirty="0"/>
              <a:t>By the end of class, you will be able to:</a:t>
            </a:r>
            <a:endParaRPr lang="en-US" sz="2100" dirty="0"/>
          </a:p>
          <a:p>
            <a:pPr marL="457200" indent="-457200">
              <a:buFont typeface="Wingdings" pitchFamily="2" charset="2"/>
              <a:buChar char="ü"/>
            </a:pPr>
            <a:endParaRPr lang="en-US" sz="2100" dirty="0"/>
          </a:p>
          <a:p>
            <a:pPr marL="457200" indent="-457200">
              <a:buFont typeface="Wingdings" pitchFamily="2" charset="2"/>
              <a:buChar char="ü"/>
            </a:pPr>
            <a:r>
              <a:rPr lang="en-US" sz="2100" dirty="0"/>
              <a:t>Define networks and understand the principles by which computers communicate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100" dirty="0"/>
              <a:t>Explain the relevance of protocols and ports in network communication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100" dirty="0"/>
              <a:t>Define and explain each layer of the OSI model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100" dirty="0"/>
              <a:t>Explain the steps of network communication in the context of the OSI Model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dirty="0"/>
              <a:t> Capture communication over the network using Wireshark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dirty="0"/>
              <a:t> Explain the basics of a packet in Wireshark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69035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029740"/>
            <a:ext cx="8915400" cy="704060"/>
          </a:xfrm>
        </p:spPr>
        <p:txBody>
          <a:bodyPr>
            <a:normAutofit/>
          </a:bodyPr>
          <a:lstStyle/>
          <a:p>
            <a:r>
              <a:rPr lang="en-US" dirty="0"/>
              <a:t>Introduction to Protocols</a:t>
            </a:r>
          </a:p>
        </p:txBody>
      </p:sp>
    </p:spTree>
    <p:extLst>
      <p:ext uri="{BB962C8B-B14F-4D97-AF65-F5344CB8AC3E}">
        <p14:creationId xmlns:p14="http://schemas.microsoft.com/office/powerpoint/2010/main" val="361423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/>
          <a:lstStyle/>
          <a:p>
            <a:r>
              <a:rPr lang="en-US" dirty="0"/>
              <a:t>Dispelling the Magic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6A780C-5027-4DB6-BF00-F36AE8440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77" y="2133600"/>
            <a:ext cx="5004551" cy="29537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35071A-FF98-4AF6-9714-5B0B641728D7}"/>
              </a:ext>
            </a:extLst>
          </p:cNvPr>
          <p:cNvSpPr txBox="1"/>
          <p:nvPr/>
        </p:nvSpPr>
        <p:spPr>
          <a:xfrm>
            <a:off x="4572000" y="1244792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is this request made?</a:t>
            </a:r>
            <a:br>
              <a:rPr lang="en-US" dirty="0"/>
            </a:br>
            <a:r>
              <a:rPr lang="en-US" dirty="0"/>
              <a:t>How is it sent?</a:t>
            </a:r>
          </a:p>
        </p:txBody>
      </p:sp>
      <p:pic>
        <p:nvPicPr>
          <p:cNvPr id="8" name="Picture 4" descr="Image result for magic icon">
            <a:extLst>
              <a:ext uri="{FF2B5EF4-FFF2-40B4-BE49-F238E27FC236}">
                <a16:creationId xmlns:a16="http://schemas.microsoft.com/office/drawing/2014/main" id="{E894422A-5CA0-4542-B9ED-7268D8907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914400"/>
            <a:ext cx="338437" cy="34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683FF1-CEDD-4A2F-97A6-D6B13B5C0BF4}"/>
              </a:ext>
            </a:extLst>
          </p:cNvPr>
          <p:cNvSpPr txBox="1"/>
          <p:nvPr/>
        </p:nvSpPr>
        <p:spPr>
          <a:xfrm>
            <a:off x="6477000" y="5401270"/>
            <a:ext cx="2428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is this file found?</a:t>
            </a:r>
            <a:br>
              <a:rPr lang="en-US" dirty="0"/>
            </a:br>
            <a:r>
              <a:rPr lang="en-US" dirty="0"/>
              <a:t>How is it sent?</a:t>
            </a:r>
            <a:br>
              <a:rPr lang="en-US" dirty="0"/>
            </a:b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89A674-DB79-44DE-A328-174C03B3C123}"/>
              </a:ext>
            </a:extLst>
          </p:cNvPr>
          <p:cNvCxnSpPr>
            <a:cxnSpLocks/>
          </p:cNvCxnSpPr>
          <p:nvPr/>
        </p:nvCxnSpPr>
        <p:spPr>
          <a:xfrm>
            <a:off x="5780858" y="1981200"/>
            <a:ext cx="0" cy="172817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9E8F7A-BFD0-4648-BBB7-51B424DABE91}"/>
              </a:ext>
            </a:extLst>
          </p:cNvPr>
          <p:cNvCxnSpPr>
            <a:cxnSpLocks/>
          </p:cNvCxnSpPr>
          <p:nvPr/>
        </p:nvCxnSpPr>
        <p:spPr>
          <a:xfrm flipH="1" flipV="1">
            <a:off x="6023679" y="4928555"/>
            <a:ext cx="834321" cy="42474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Image result for magic icon">
            <a:extLst>
              <a:ext uri="{FF2B5EF4-FFF2-40B4-BE49-F238E27FC236}">
                <a16:creationId xmlns:a16="http://schemas.microsoft.com/office/drawing/2014/main" id="{4CAE5788-627B-4A9D-BBE0-33CE9D7CC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58139" y="5039748"/>
            <a:ext cx="338437" cy="34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2E172F-243D-46D5-93F9-AB47B4D676A8}"/>
              </a:ext>
            </a:extLst>
          </p:cNvPr>
          <p:cNvSpPr txBox="1"/>
          <p:nvPr/>
        </p:nvSpPr>
        <p:spPr>
          <a:xfrm>
            <a:off x="752176" y="1848339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the client </a:t>
            </a:r>
            <a:br>
              <a:rPr lang="en-US" dirty="0"/>
            </a:br>
            <a:r>
              <a:rPr lang="en-US" dirty="0"/>
              <a:t>find the server, </a:t>
            </a:r>
            <a:br>
              <a:rPr lang="en-US" dirty="0"/>
            </a:br>
            <a:r>
              <a:rPr lang="en-US" dirty="0"/>
              <a:t>and vice-versa?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D19411-CA26-43CE-84B1-164CA408C3EB}"/>
              </a:ext>
            </a:extLst>
          </p:cNvPr>
          <p:cNvCxnSpPr>
            <a:cxnSpLocks/>
          </p:cNvCxnSpPr>
          <p:nvPr/>
        </p:nvCxnSpPr>
        <p:spPr>
          <a:xfrm>
            <a:off x="2702654" y="2370071"/>
            <a:ext cx="778261" cy="354865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 descr="Image result for magic icon">
            <a:extLst>
              <a:ext uri="{FF2B5EF4-FFF2-40B4-BE49-F238E27FC236}">
                <a16:creationId xmlns:a16="http://schemas.microsoft.com/office/drawing/2014/main" id="{7AC38B53-B668-423A-9829-DEDBC5D1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838200" y="1524345"/>
            <a:ext cx="338437" cy="34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4A6296-0088-45CF-BFBF-DF623E703952}"/>
              </a:ext>
            </a:extLst>
          </p:cNvPr>
          <p:cNvSpPr/>
          <p:nvPr/>
        </p:nvSpPr>
        <p:spPr>
          <a:xfrm>
            <a:off x="4572000" y="1524345"/>
            <a:ext cx="1676394" cy="3667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2595EF-54C3-4E72-92E3-9B71AE75B18B}"/>
              </a:ext>
            </a:extLst>
          </p:cNvPr>
          <p:cNvSpPr/>
          <p:nvPr/>
        </p:nvSpPr>
        <p:spPr>
          <a:xfrm>
            <a:off x="6477000" y="5680221"/>
            <a:ext cx="1676394" cy="3667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49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Computers Work- Binary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Text?                                                  0s and 1s</a:t>
            </a:r>
          </a:p>
          <a:p>
            <a:pPr algn="ctr">
              <a:spcBef>
                <a:spcPts val="0"/>
              </a:spcBef>
            </a:pP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Images?                                             0s and 1s</a:t>
            </a:r>
          </a:p>
          <a:p>
            <a:pPr algn="ctr">
              <a:spcBef>
                <a:spcPts val="0"/>
              </a:spcBef>
            </a:pPr>
            <a:b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Music?                                                0s and 1s</a:t>
            </a: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 algn="ctr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1268" name="Picture 4" descr="Image result for text">
            <a:extLst>
              <a:ext uri="{FF2B5EF4-FFF2-40B4-BE49-F238E27FC236}">
                <a16:creationId xmlns:a16="http://schemas.microsoft.com/office/drawing/2014/main" id="{A995EAA9-0C82-4895-BD64-9E35349E9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354" y="2452272"/>
            <a:ext cx="2971800" cy="8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music">
            <a:extLst>
              <a:ext uri="{FF2B5EF4-FFF2-40B4-BE49-F238E27FC236}">
                <a16:creationId xmlns:a16="http://schemas.microsoft.com/office/drawing/2014/main" id="{EE7331B2-28B7-415A-8DAC-D57D1C37B2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5" b="11420"/>
          <a:stretch/>
        </p:blipFill>
        <p:spPr bwMode="auto">
          <a:xfrm>
            <a:off x="2634881" y="4968973"/>
            <a:ext cx="3765919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mage result for long cat">
            <a:extLst>
              <a:ext uri="{FF2B5EF4-FFF2-40B4-BE49-F238E27FC236}">
                <a16:creationId xmlns:a16="http://schemas.microsoft.com/office/drawing/2014/main" id="{33C63566-98C6-486D-B3A5-A2ECCEB29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50" b="17729"/>
          <a:stretch/>
        </p:blipFill>
        <p:spPr bwMode="auto">
          <a:xfrm>
            <a:off x="2967354" y="3733799"/>
            <a:ext cx="2895600" cy="105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57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blue background&#10;&#10;Description generated with high confidence">
            <a:extLst>
              <a:ext uri="{FF2B5EF4-FFF2-40B4-BE49-F238E27FC236}">
                <a16:creationId xmlns:a16="http://schemas.microsoft.com/office/drawing/2014/main" id="{582E2A9A-5EC7-4243-AA97-1D0F6A73D1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5" b="13753"/>
          <a:stretch/>
        </p:blipFill>
        <p:spPr>
          <a:xfrm>
            <a:off x="3595688" y="2590800"/>
            <a:ext cx="5348287" cy="26091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4FB6895-DC0B-4FD1-B47B-9F410975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839200" cy="653854"/>
          </a:xfrm>
        </p:spPr>
        <p:txBody>
          <a:bodyPr>
            <a:normAutofit/>
          </a:bodyPr>
          <a:lstStyle/>
          <a:p>
            <a:r>
              <a:rPr lang="en-US" dirty="0"/>
              <a:t>Previously on Cybersecurity…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0B148-5990-4FE6-8F85-A871A26013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2" b="11808"/>
          <a:stretch/>
        </p:blipFill>
        <p:spPr>
          <a:xfrm>
            <a:off x="228600" y="810878"/>
            <a:ext cx="5438162" cy="2492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A29534-161A-4477-9FC9-5BF566D9641C}"/>
              </a:ext>
            </a:extLst>
          </p:cNvPr>
          <p:cNvSpPr txBox="1"/>
          <p:nvPr/>
        </p:nvSpPr>
        <p:spPr>
          <a:xfrm>
            <a:off x="228600" y="541020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olidFill>
                  <a:srgbClr val="1E4B87"/>
                </a:solidFill>
              </a:rPr>
              <a:t>Terminal, Python, Crypto</a:t>
            </a:r>
          </a:p>
        </p:txBody>
      </p:sp>
    </p:spTree>
    <p:extLst>
      <p:ext uri="{BB962C8B-B14F-4D97-AF65-F5344CB8AC3E}">
        <p14:creationId xmlns:p14="http://schemas.microsoft.com/office/powerpoint/2010/main" val="116894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Binary?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7410" name="Picture 2" descr="Image result for network binary">
            <a:extLst>
              <a:ext uri="{FF2B5EF4-FFF2-40B4-BE49-F238E27FC236}">
                <a16:creationId xmlns:a16="http://schemas.microsoft.com/office/drawing/2014/main" id="{9C25170D-8DE2-4B2B-8A3A-7C74E4BF0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67" b="21667"/>
          <a:stretch/>
        </p:blipFill>
        <p:spPr bwMode="auto">
          <a:xfrm>
            <a:off x="3875" y="1447800"/>
            <a:ext cx="9144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82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Request/Response and Binary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6811229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0D81DA-E557-4BD6-8148-2863C3E7C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96913"/>
            <a:ext cx="8353316" cy="492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3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Protocols in Networking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6"/>
            <a:ext cx="8711507" cy="5426174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lvl="1"/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lvl="1"/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lvl="1"/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lvl="1"/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A76E488-4667-432D-ABCD-C45637B5F5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0200" y="1219200"/>
            <a:ext cx="4419600" cy="31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6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Example - Authentication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PAP  - P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assword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uthentication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rotocol</a:t>
            </a: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6626" name="Picture 2" descr="Image result for protocol example person">
            <a:extLst>
              <a:ext uri="{FF2B5EF4-FFF2-40B4-BE49-F238E27FC236}">
                <a16:creationId xmlns:a16="http://schemas.microsoft.com/office/drawing/2014/main" id="{AA9EBE3F-7536-4F3E-9CD4-101615D22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1"/>
            <a:ext cx="9063078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56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Example - Authentication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Client request contains bits in a specific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order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of </a:t>
            </a: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specific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length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per the standards and rules of the protocol:</a:t>
            </a:r>
          </a:p>
          <a:p>
            <a:pPr>
              <a:spcBef>
                <a:spcPts val="0"/>
              </a:spcBef>
            </a:pP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>
              <a:spcBef>
                <a:spcPts val="0"/>
              </a:spcBef>
            </a:pP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ABFE66D-A326-4684-B2EF-3CC43F359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091364"/>
              </p:ext>
            </p:extLst>
          </p:nvPr>
        </p:nvGraphicFramePr>
        <p:xfrm>
          <a:off x="203894" y="4038599"/>
          <a:ext cx="8515217" cy="1736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969">
                  <a:extLst>
                    <a:ext uri="{9D8B030D-6E8A-4147-A177-3AD203B41FA5}">
                      <a16:colId xmlns:a16="http://schemas.microsoft.com/office/drawing/2014/main" val="3825920919"/>
                    </a:ext>
                  </a:extLst>
                </a:gridCol>
                <a:gridCol w="595101">
                  <a:extLst>
                    <a:ext uri="{9D8B030D-6E8A-4147-A177-3AD203B41FA5}">
                      <a16:colId xmlns:a16="http://schemas.microsoft.com/office/drawing/2014/main" val="3630551754"/>
                    </a:ext>
                  </a:extLst>
                </a:gridCol>
                <a:gridCol w="1020172">
                  <a:extLst>
                    <a:ext uri="{9D8B030D-6E8A-4147-A177-3AD203B41FA5}">
                      <a16:colId xmlns:a16="http://schemas.microsoft.com/office/drawing/2014/main" val="2652405846"/>
                    </a:ext>
                  </a:extLst>
                </a:gridCol>
                <a:gridCol w="1599845">
                  <a:extLst>
                    <a:ext uri="{9D8B030D-6E8A-4147-A177-3AD203B41FA5}">
                      <a16:colId xmlns:a16="http://schemas.microsoft.com/office/drawing/2014/main" val="1765005871"/>
                    </a:ext>
                  </a:extLst>
                </a:gridCol>
                <a:gridCol w="1460672">
                  <a:extLst>
                    <a:ext uri="{9D8B030D-6E8A-4147-A177-3AD203B41FA5}">
                      <a16:colId xmlns:a16="http://schemas.microsoft.com/office/drawing/2014/main" val="2801928655"/>
                    </a:ext>
                  </a:extLst>
                </a:gridCol>
                <a:gridCol w="1503998">
                  <a:extLst>
                    <a:ext uri="{9D8B030D-6E8A-4147-A177-3AD203B41FA5}">
                      <a16:colId xmlns:a16="http://schemas.microsoft.com/office/drawing/2014/main" val="687852021"/>
                    </a:ext>
                  </a:extLst>
                </a:gridCol>
                <a:gridCol w="1216460">
                  <a:extLst>
                    <a:ext uri="{9D8B030D-6E8A-4147-A177-3AD203B41FA5}">
                      <a16:colId xmlns:a16="http://schemas.microsoft.com/office/drawing/2014/main" val="949930874"/>
                    </a:ext>
                  </a:extLst>
                </a:gridCol>
              </a:tblGrid>
              <a:tr h="7051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 byte</a:t>
                      </a:r>
                      <a:endParaRPr lang="en-US" sz="16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US" sz="16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 bytes</a:t>
                      </a:r>
                      <a:endParaRPr lang="en-US" sz="16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 byte</a:t>
                      </a:r>
                      <a:endParaRPr lang="en-US" sz="16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</a:t>
                      </a:r>
                      <a:endParaRPr lang="en-US" sz="16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 byte</a:t>
                      </a:r>
                      <a:endParaRPr lang="en-US" sz="16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</a:t>
                      </a:r>
                      <a:endParaRPr lang="en-US" sz="16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625885"/>
                  </a:ext>
                </a:extLst>
              </a:tr>
              <a:tr h="103148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Code:  1</a:t>
                      </a:r>
                      <a:endParaRPr lang="en-US" sz="16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ID</a:t>
                      </a:r>
                      <a:endParaRPr lang="en-US" sz="16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Length</a:t>
                      </a:r>
                      <a:endParaRPr lang="en-US" sz="16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User name length</a:t>
                      </a:r>
                      <a:endParaRPr lang="en-US" sz="16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User name</a:t>
                      </a:r>
                      <a:endParaRPr lang="en-US" sz="16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Password length</a:t>
                      </a:r>
                      <a:endParaRPr lang="en-US" sz="16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Password</a:t>
                      </a:r>
                      <a:endParaRPr lang="en-US" sz="16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4874847"/>
                  </a:ext>
                </a:extLst>
              </a:tr>
            </a:tbl>
          </a:graphicData>
        </a:graphic>
      </p:graphicFrame>
      <p:pic>
        <p:nvPicPr>
          <p:cNvPr id="8" name="Picture 2" descr="Image result for protocol example person">
            <a:extLst>
              <a:ext uri="{FF2B5EF4-FFF2-40B4-BE49-F238E27FC236}">
                <a16:creationId xmlns:a16="http://schemas.microsoft.com/office/drawing/2014/main" id="{87BEB824-BB9F-4716-BE74-54C8FF9AB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615" y="1943100"/>
            <a:ext cx="3613711" cy="170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9E7E0B-3BF8-410A-AD70-1B4FA372B3A9}"/>
              </a:ext>
            </a:extLst>
          </p:cNvPr>
          <p:cNvSpPr/>
          <p:nvPr/>
        </p:nvSpPr>
        <p:spPr>
          <a:xfrm>
            <a:off x="2286000" y="2362200"/>
            <a:ext cx="1219200" cy="1143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6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Example - Authentication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16245" y="930664"/>
            <a:ext cx="8622955" cy="5241535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server upon receiving the request will know where in </a:t>
            </a: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bit stream to look for the content – the username and password.</a:t>
            </a: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" name="Picture 2" descr="Image result for protocol example person">
            <a:extLst>
              <a:ext uri="{FF2B5EF4-FFF2-40B4-BE49-F238E27FC236}">
                <a16:creationId xmlns:a16="http://schemas.microsoft.com/office/drawing/2014/main" id="{87BEB824-BB9F-4716-BE74-54C8FF9AB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789432"/>
            <a:ext cx="3613711" cy="170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733E47E-1716-4F2A-9AC3-570E2E2AE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927198"/>
              </p:ext>
            </p:extLst>
          </p:nvPr>
        </p:nvGraphicFramePr>
        <p:xfrm>
          <a:off x="216245" y="4615591"/>
          <a:ext cx="8580060" cy="1209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490">
                  <a:extLst>
                    <a:ext uri="{9D8B030D-6E8A-4147-A177-3AD203B41FA5}">
                      <a16:colId xmlns:a16="http://schemas.microsoft.com/office/drawing/2014/main" val="3825920919"/>
                    </a:ext>
                  </a:extLst>
                </a:gridCol>
                <a:gridCol w="599632">
                  <a:extLst>
                    <a:ext uri="{9D8B030D-6E8A-4147-A177-3AD203B41FA5}">
                      <a16:colId xmlns:a16="http://schemas.microsoft.com/office/drawing/2014/main" val="3630551754"/>
                    </a:ext>
                  </a:extLst>
                </a:gridCol>
                <a:gridCol w="1061782">
                  <a:extLst>
                    <a:ext uri="{9D8B030D-6E8A-4147-A177-3AD203B41FA5}">
                      <a16:colId xmlns:a16="http://schemas.microsoft.com/office/drawing/2014/main" val="2652405846"/>
                    </a:ext>
                  </a:extLst>
                </a:gridCol>
                <a:gridCol w="1578187">
                  <a:extLst>
                    <a:ext uri="{9D8B030D-6E8A-4147-A177-3AD203B41FA5}">
                      <a16:colId xmlns:a16="http://schemas.microsoft.com/office/drawing/2014/main" val="1765005871"/>
                    </a:ext>
                  </a:extLst>
                </a:gridCol>
                <a:gridCol w="1471795">
                  <a:extLst>
                    <a:ext uri="{9D8B030D-6E8A-4147-A177-3AD203B41FA5}">
                      <a16:colId xmlns:a16="http://schemas.microsoft.com/office/drawing/2014/main" val="2801928655"/>
                    </a:ext>
                  </a:extLst>
                </a:gridCol>
                <a:gridCol w="1515450">
                  <a:extLst>
                    <a:ext uri="{9D8B030D-6E8A-4147-A177-3AD203B41FA5}">
                      <a16:colId xmlns:a16="http://schemas.microsoft.com/office/drawing/2014/main" val="687852021"/>
                    </a:ext>
                  </a:extLst>
                </a:gridCol>
                <a:gridCol w="1225724">
                  <a:extLst>
                    <a:ext uri="{9D8B030D-6E8A-4147-A177-3AD203B41FA5}">
                      <a16:colId xmlns:a16="http://schemas.microsoft.com/office/drawing/2014/main" val="949930874"/>
                    </a:ext>
                  </a:extLst>
                </a:gridCol>
              </a:tblGrid>
              <a:tr h="4949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 byte</a:t>
                      </a:r>
                      <a:endParaRPr lang="en-US" sz="16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US" sz="16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 bytes</a:t>
                      </a:r>
                      <a:endParaRPr lang="en-US" sz="16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 byte</a:t>
                      </a:r>
                      <a:endParaRPr lang="en-US" sz="16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</a:t>
                      </a:r>
                      <a:endParaRPr lang="en-US" sz="16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 byte</a:t>
                      </a:r>
                      <a:endParaRPr lang="en-US" sz="16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</a:t>
                      </a:r>
                      <a:endParaRPr lang="en-US" sz="16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625885"/>
                  </a:ext>
                </a:extLst>
              </a:tr>
              <a:tr h="71414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Code:  1</a:t>
                      </a:r>
                      <a:endParaRPr lang="en-US" sz="16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ID</a:t>
                      </a:r>
                      <a:endParaRPr lang="en-US" sz="16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Length</a:t>
                      </a:r>
                      <a:endParaRPr lang="en-US" sz="16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User name length</a:t>
                      </a:r>
                      <a:endParaRPr lang="en-US" sz="16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User name</a:t>
                      </a:r>
                      <a:endParaRPr lang="en-US" sz="16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Password length</a:t>
                      </a:r>
                      <a:endParaRPr lang="en-US" sz="16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Password</a:t>
                      </a:r>
                      <a:endParaRPr lang="en-US" sz="16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487484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2D328E1-1B3D-4BE2-8D39-A25749692812}"/>
              </a:ext>
            </a:extLst>
          </p:cNvPr>
          <p:cNvSpPr/>
          <p:nvPr/>
        </p:nvSpPr>
        <p:spPr>
          <a:xfrm>
            <a:off x="4693934" y="5226057"/>
            <a:ext cx="12192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CAF35-37C2-4A73-AA93-EE691B967E54}"/>
              </a:ext>
            </a:extLst>
          </p:cNvPr>
          <p:cNvSpPr/>
          <p:nvPr/>
        </p:nvSpPr>
        <p:spPr>
          <a:xfrm>
            <a:off x="7620000" y="5226057"/>
            <a:ext cx="10668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A64DB4-A7AF-4C37-96E8-9C3799AAA33A}"/>
              </a:ext>
            </a:extLst>
          </p:cNvPr>
          <p:cNvSpPr/>
          <p:nvPr/>
        </p:nvSpPr>
        <p:spPr>
          <a:xfrm>
            <a:off x="5303534" y="2789432"/>
            <a:ext cx="943584" cy="1549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0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Example - Authentication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77209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protocol rules are shaped by the problem they’re trying to solve and the data being communicated.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With PAP, this means denoting exactly where in all of the bits sent the username and password are: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C8937-9159-4903-9ABE-FF32F5E2F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6834"/>
            <a:ext cx="9131646" cy="293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0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Protocols in Networking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6"/>
            <a:ext cx="8711507" cy="489277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TCP/IP (Transmission Control Protocol/Internet Protocol) header:</a:t>
            </a:r>
          </a:p>
          <a:p>
            <a:pPr lvl="1" indent="-4572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457200" lvl="2"/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0724" name="Picture 4" descr="C:\Users\nbart\AppData\Local\Temp\SNAGHTML8eea171.PNG">
            <a:extLst>
              <a:ext uri="{FF2B5EF4-FFF2-40B4-BE49-F238E27FC236}">
                <a16:creationId xmlns:a16="http://schemas.microsoft.com/office/drawing/2014/main" id="{5CE0E116-2D9A-4277-819E-6D8DF4FC6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67" y="1447800"/>
            <a:ext cx="886184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6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239000" cy="653854"/>
          </a:xfrm>
        </p:spPr>
        <p:txBody>
          <a:bodyPr>
            <a:normAutofit/>
          </a:bodyPr>
          <a:lstStyle/>
          <a:p>
            <a:r>
              <a:rPr lang="en-US" dirty="0"/>
              <a:t>Port Numbers and Ranges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8639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 to 1023 – System Ports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1024 to 49151 – Registered Ports</a:t>
            </a:r>
          </a:p>
          <a:p>
            <a:endParaRPr lang="en-US" sz="24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lvl="1"/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lvl="1"/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lvl="1"/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49152 to 65536 – Dynamic / Private Ports (Unregistered)</a:t>
            </a:r>
          </a:p>
          <a:p>
            <a:pPr>
              <a:spcBef>
                <a:spcPts val="0"/>
              </a:spcBef>
            </a:pPr>
            <a:endParaRPr lang="en-US" sz="24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104915-9DC2-44FB-B0CE-9B41FFCCBB80}"/>
              </a:ext>
            </a:extLst>
          </p:cNvPr>
          <p:cNvSpPr/>
          <p:nvPr/>
        </p:nvSpPr>
        <p:spPr>
          <a:xfrm>
            <a:off x="7253748" y="1828800"/>
            <a:ext cx="14478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DNS - 53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3FB773-6D98-4879-A0B8-9DE14F09064C}"/>
              </a:ext>
            </a:extLst>
          </p:cNvPr>
          <p:cNvSpPr/>
          <p:nvPr/>
        </p:nvSpPr>
        <p:spPr>
          <a:xfrm>
            <a:off x="7132074" y="3336827"/>
            <a:ext cx="1691148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Microsoft SQL Server - 1433</a:t>
            </a:r>
          </a:p>
        </p:txBody>
      </p:sp>
    </p:spTree>
    <p:extLst>
      <p:ext uri="{BB962C8B-B14F-4D97-AF65-F5344CB8AC3E}">
        <p14:creationId xmlns:p14="http://schemas.microsoft.com/office/powerpoint/2010/main" val="34687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239000" cy="653854"/>
          </a:xfrm>
        </p:spPr>
        <p:txBody>
          <a:bodyPr>
            <a:normAutofit/>
          </a:bodyPr>
          <a:lstStyle/>
          <a:p>
            <a:r>
              <a:rPr lang="en-US" dirty="0"/>
              <a:t>Source and Destination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863907" cy="4876800"/>
          </a:xfrm>
          <a:prstGeom prst="rect">
            <a:avLst/>
          </a:prstGeom>
        </p:spPr>
        <p:txBody>
          <a:bodyPr numCol="2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 Ports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 ports are </a:t>
            </a: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randomly generated from </a:t>
            </a: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unregistered port range.</a:t>
            </a:r>
            <a:endParaRPr lang="en-US" sz="24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Destination Ports</a:t>
            </a:r>
          </a:p>
          <a:p>
            <a:endParaRPr lang="en-US" sz="24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Dependent on the protocol</a:t>
            </a: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2BCF27-D928-4822-A7D9-EFCF0FCB7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278" y="3234273"/>
            <a:ext cx="4905447" cy="29981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E08DD1-13B1-4126-9E61-07A7B2D45E2D}"/>
              </a:ext>
            </a:extLst>
          </p:cNvPr>
          <p:cNvSpPr/>
          <p:nvPr/>
        </p:nvSpPr>
        <p:spPr>
          <a:xfrm>
            <a:off x="4191000" y="4267200"/>
            <a:ext cx="1081123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151.20.0.145</a:t>
            </a:r>
            <a:br>
              <a:rPr lang="en-US" sz="1200" dirty="0"/>
            </a:br>
            <a:r>
              <a:rPr lang="en-US" sz="1200" dirty="0"/>
              <a:t>Port: 80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BEA124-B1A1-41E7-82F3-D03E37424E2A}"/>
              </a:ext>
            </a:extLst>
          </p:cNvPr>
          <p:cNvSpPr/>
          <p:nvPr/>
        </p:nvSpPr>
        <p:spPr>
          <a:xfrm>
            <a:off x="6943725" y="3565427"/>
            <a:ext cx="1081123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151.20.0.145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B4DAC0-1025-4E65-8BC5-9247C9D62DB5}"/>
              </a:ext>
            </a:extLst>
          </p:cNvPr>
          <p:cNvSpPr/>
          <p:nvPr/>
        </p:nvSpPr>
        <p:spPr>
          <a:xfrm>
            <a:off x="4038600" y="5715000"/>
            <a:ext cx="1081123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188.4.4.72</a:t>
            </a:r>
            <a:br>
              <a:rPr lang="en-US" sz="1200" dirty="0"/>
            </a:br>
            <a:r>
              <a:rPr lang="en-US" sz="1200" dirty="0"/>
              <a:t>Port 50158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BFC36D-13D6-4A22-923C-0844C95EBF38}"/>
              </a:ext>
            </a:extLst>
          </p:cNvPr>
          <p:cNvSpPr/>
          <p:nvPr/>
        </p:nvSpPr>
        <p:spPr>
          <a:xfrm>
            <a:off x="1347824" y="3565427"/>
            <a:ext cx="1081123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188.4.4.72</a:t>
            </a:r>
          </a:p>
        </p:txBody>
      </p:sp>
    </p:spTree>
    <p:extLst>
      <p:ext uri="{BB962C8B-B14F-4D97-AF65-F5344CB8AC3E}">
        <p14:creationId xmlns:p14="http://schemas.microsoft.com/office/powerpoint/2010/main" val="244635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FB6895-DC0B-4FD1-B47B-9F410975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839200" cy="653854"/>
          </a:xfrm>
        </p:spPr>
        <p:txBody>
          <a:bodyPr>
            <a:normAutofit/>
          </a:bodyPr>
          <a:lstStyle/>
          <a:p>
            <a:r>
              <a:rPr lang="en-US" dirty="0"/>
              <a:t>This Week on Cybersecurity…</a:t>
            </a:r>
          </a:p>
        </p:txBody>
      </p:sp>
      <p:pic>
        <p:nvPicPr>
          <p:cNvPr id="1026" name="Picture 2" descr="Image result for wireshark">
            <a:extLst>
              <a:ext uri="{FF2B5EF4-FFF2-40B4-BE49-F238E27FC236}">
                <a16:creationId xmlns:a16="http://schemas.microsoft.com/office/drawing/2014/main" id="{4D5CF8B0-95B4-4200-B41C-43489679D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066800"/>
            <a:ext cx="7312811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27B06F-3FC4-4EAF-AE76-E98C4861ED64}"/>
              </a:ext>
            </a:extLst>
          </p:cNvPr>
          <p:cNvSpPr txBox="1"/>
          <p:nvPr/>
        </p:nvSpPr>
        <p:spPr>
          <a:xfrm>
            <a:off x="228600" y="5602069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olidFill>
                  <a:srgbClr val="1E4B87"/>
                </a:solidFill>
              </a:rPr>
              <a:t>Networking, Wireshark</a:t>
            </a:r>
          </a:p>
        </p:txBody>
      </p:sp>
      <p:pic>
        <p:nvPicPr>
          <p:cNvPr id="10" name="Picture 9" descr="https://ibeta.org/wp-content/uploads/2016/08/icon-WireShark.png">
            <a:extLst>
              <a:ext uri="{FF2B5EF4-FFF2-40B4-BE49-F238E27FC236}">
                <a16:creationId xmlns:a16="http://schemas.microsoft.com/office/drawing/2014/main" id="{31544EB6-FBC5-4941-A453-758183D20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733800"/>
            <a:ext cx="1391335" cy="139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08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F4DD7-857E-4FF3-92D4-D826E16AB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00400" y="80936"/>
            <a:ext cx="5743729" cy="411480"/>
          </a:xfrm>
        </p:spPr>
        <p:txBody>
          <a:bodyPr/>
          <a:lstStyle/>
          <a:p>
            <a:r>
              <a:rPr lang="en-US" dirty="0"/>
              <a:t>Activity: Protocols and Ports (10 min)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FE765AC-4BB9-4A42-9E9B-88110DC492D5}"/>
              </a:ext>
            </a:extLst>
          </p:cNvPr>
          <p:cNvSpPr txBox="1">
            <a:spLocks/>
          </p:cNvSpPr>
          <p:nvPr/>
        </p:nvSpPr>
        <p:spPr>
          <a:xfrm>
            <a:off x="228599" y="838200"/>
            <a:ext cx="8715529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4733E-E8D4-1D48-9F3B-5C3956A1A908}"/>
              </a:ext>
            </a:extLst>
          </p:cNvPr>
          <p:cNvSpPr txBox="1"/>
          <p:nvPr/>
        </p:nvSpPr>
        <p:spPr>
          <a:xfrm>
            <a:off x="457200" y="1143000"/>
            <a:ext cx="80009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activity, you will be given a set of protocols. You will need to: </a:t>
            </a:r>
          </a:p>
          <a:p>
            <a:endParaRPr lang="en-US" dirty="0"/>
          </a:p>
          <a:p>
            <a:r>
              <a:rPr lang="en-US" dirty="0"/>
              <a:t>Identify its associated port number </a:t>
            </a:r>
          </a:p>
          <a:p>
            <a:endParaRPr lang="en-US" dirty="0"/>
          </a:p>
          <a:p>
            <a:r>
              <a:rPr lang="en-US" dirty="0"/>
              <a:t>Provide a brief description of the protocol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Instructions</a:t>
            </a:r>
            <a:endParaRPr lang="en-US" dirty="0"/>
          </a:p>
          <a:p>
            <a:endParaRPr lang="en-US" b="1" dirty="0"/>
          </a:p>
          <a:p>
            <a:r>
              <a:rPr lang="en-US" dirty="0"/>
              <a:t>Complete the activity using the file provided to you </a:t>
            </a:r>
          </a:p>
        </p:txBody>
      </p:sp>
    </p:spTree>
    <p:extLst>
      <p:ext uri="{BB962C8B-B14F-4D97-AF65-F5344CB8AC3E}">
        <p14:creationId xmlns:p14="http://schemas.microsoft.com/office/powerpoint/2010/main" val="205144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5E16A-DA1E-4A90-ABAE-920CC38E11FC}"/>
              </a:ext>
            </a:extLst>
          </p:cNvPr>
          <p:cNvSpPr txBox="1"/>
          <p:nvPr/>
        </p:nvSpPr>
        <p:spPr>
          <a:xfrm>
            <a:off x="457200" y="838200"/>
            <a:ext cx="8229600" cy="590931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100" b="1" dirty="0"/>
              <a:t>By the end of class, you will be able to:</a:t>
            </a:r>
            <a:endParaRPr lang="en-US" sz="2100" dirty="0"/>
          </a:p>
          <a:p>
            <a:pPr marL="457200" indent="-457200">
              <a:buFont typeface="Wingdings" pitchFamily="2" charset="2"/>
              <a:buChar char="ü"/>
            </a:pPr>
            <a:endParaRPr lang="en-US" sz="2100" dirty="0"/>
          </a:p>
          <a:p>
            <a:pPr marL="457200" indent="-457200">
              <a:buFont typeface="Wingdings" pitchFamily="2" charset="2"/>
              <a:buChar char="ü"/>
            </a:pPr>
            <a:r>
              <a:rPr lang="en-US" sz="2100" dirty="0"/>
              <a:t>Define networks and understand the principles by which computers communicate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457200" indent="-457200">
              <a:buFont typeface="Wingdings" pitchFamily="2" charset="2"/>
              <a:buChar char="ü"/>
            </a:pPr>
            <a:r>
              <a:rPr lang="en-US" sz="2100" dirty="0"/>
              <a:t>Explain the relevance of protocols and ports in network communication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100" dirty="0"/>
              <a:t>Define and explain each layer of the OSI model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100" dirty="0"/>
              <a:t>Explain the steps of network communication in the context of the OSI Model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dirty="0"/>
              <a:t> Capture communication over the network using Wireshark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dirty="0"/>
              <a:t> Explain the basics of a packet in Wireshark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00448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OSI Model</a:t>
            </a:r>
          </a:p>
        </p:txBody>
      </p:sp>
    </p:spTree>
    <p:extLst>
      <p:ext uri="{BB962C8B-B14F-4D97-AF65-F5344CB8AC3E}">
        <p14:creationId xmlns:p14="http://schemas.microsoft.com/office/powerpoint/2010/main" val="104062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Hundreds of protocols exist in computer networking</a:t>
            </a:r>
          </a:p>
          <a:p>
            <a:pPr algn="ctr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 algn="ctr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 algn="ctr">
              <a:lnSpc>
                <a:spcPct val="150000"/>
              </a:lnSpc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 algn="ctr">
              <a:lnSpc>
                <a:spcPct val="150000"/>
              </a:lnSpc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2" descr="Image result for protocol example person">
            <a:extLst>
              <a:ext uri="{FF2B5EF4-FFF2-40B4-BE49-F238E27FC236}">
                <a16:creationId xmlns:a16="http://schemas.microsoft.com/office/drawing/2014/main" id="{45B57F60-DD70-4802-AC4E-9535324D4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018" y="4648200"/>
            <a:ext cx="3393623" cy="15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nbart\AppData\Local\Temp\SNAGHTML8eea171.PNG">
            <a:extLst>
              <a:ext uri="{FF2B5EF4-FFF2-40B4-BE49-F238E27FC236}">
                <a16:creationId xmlns:a16="http://schemas.microsoft.com/office/drawing/2014/main" id="{857D3CC3-1506-46D7-9141-6A960C9B8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732115"/>
            <a:ext cx="4483173" cy="204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834FF3-4463-4C47-94AE-FA1A9C831E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041" y="2266300"/>
            <a:ext cx="3657600" cy="1911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A6DB08-00C7-4EF3-9FAC-33B0EFE113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85425"/>
            <a:ext cx="3657600" cy="191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5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6"/>
            <a:ext cx="8711507" cy="527377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Also, there’s still a lot of </a:t>
            </a:r>
            <a:r>
              <a:rPr lang="en-US" sz="2600" i="1" dirty="0">
                <a:solidFill>
                  <a:srgbClr val="3FBAEE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magic</a:t>
            </a: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here.</a:t>
            </a: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b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Sure, Request/Response.</a:t>
            </a:r>
          </a:p>
          <a:p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Sure, everything is communicated via 0s and 1s.</a:t>
            </a:r>
          </a:p>
          <a:p>
            <a:pPr>
              <a:spcBef>
                <a:spcPts val="0"/>
              </a:spcBef>
            </a:pPr>
            <a:b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 </a:t>
            </a:r>
            <a:r>
              <a:rPr lang="en-US" sz="2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</a:t>
            </a: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</a:p>
          <a:p>
            <a:pPr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4978C-FA4B-47AB-8E70-2FEBC4F85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600200"/>
            <a:ext cx="5191101" cy="321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16245" y="1082773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That’s a lot of protocols and magic</a:t>
            </a:r>
          </a:p>
          <a:p>
            <a:pPr algn="ctr"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 algn="ctr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 algn="ctr">
              <a:lnSpc>
                <a:spcPct val="150000"/>
              </a:lnSpc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 algn="ctr">
              <a:lnSpc>
                <a:spcPct val="150000"/>
              </a:lnSpc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 descr="A dog looking at the camera&#10;&#10;Description generated with very high confidence">
            <a:extLst>
              <a:ext uri="{FF2B5EF4-FFF2-40B4-BE49-F238E27FC236}">
                <a16:creationId xmlns:a16="http://schemas.microsoft.com/office/drawing/2014/main" id="{A4AF6D2B-9B2A-436C-B6E7-60D35FDBF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051" y="1869710"/>
            <a:ext cx="4881897" cy="390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3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5F1CEC7-751D-434E-AA67-3B56BCABD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95" y="914400"/>
            <a:ext cx="7077010" cy="533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6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304800" y="2455116"/>
            <a:ext cx="3276600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68580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68580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8D1F7E3-6D03-458B-947D-8688C505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" b="6"/>
          <a:stretch/>
        </p:blipFill>
        <p:spPr>
          <a:xfrm>
            <a:off x="850059" y="629266"/>
            <a:ext cx="5837904" cy="5962014"/>
          </a:xfrm>
          <a:prstGeom prst="rect">
            <a:avLst/>
          </a:prstGeom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6287116-65F7-43B3-86CC-07F7E73DB4EC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7543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The OSI Model</a:t>
            </a:r>
          </a:p>
        </p:txBody>
      </p:sp>
    </p:spTree>
    <p:extLst>
      <p:ext uri="{BB962C8B-B14F-4D97-AF65-F5344CB8AC3E}">
        <p14:creationId xmlns:p14="http://schemas.microsoft.com/office/powerpoint/2010/main" val="244914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4274" name="Picture 2" descr="Image result for osi model">
            <a:extLst>
              <a:ext uri="{FF2B5EF4-FFF2-40B4-BE49-F238E27FC236}">
                <a16:creationId xmlns:a16="http://schemas.microsoft.com/office/drawing/2014/main" id="{513DAED7-0C32-43B3-AC0B-D8A412317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" r="479"/>
          <a:stretch/>
        </p:blipFill>
        <p:spPr bwMode="auto">
          <a:xfrm>
            <a:off x="203893" y="821225"/>
            <a:ext cx="7033098" cy="539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62CD07B-2575-44BA-B577-D9419D7F8D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869458"/>
              </p:ext>
            </p:extLst>
          </p:nvPr>
        </p:nvGraphicFramePr>
        <p:xfrm>
          <a:off x="6867682" y="923289"/>
          <a:ext cx="1916005" cy="25958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16005">
                  <a:extLst>
                    <a:ext uri="{9D8B030D-6E8A-4147-A177-3AD203B41FA5}">
                      <a16:colId xmlns:a16="http://schemas.microsoft.com/office/drawing/2014/main" val="4262537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Application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B7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51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8D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84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Session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84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Transport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D0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4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Network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8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Data Link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450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Physical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130376"/>
                  </a:ext>
                </a:extLst>
              </a:tr>
            </a:tbl>
          </a:graphicData>
        </a:graphic>
      </p:graphicFrame>
      <p:sp>
        <p:nvSpPr>
          <p:cNvPr id="7" name="AutoShape 8" descr="Image result for rainbow flat palette">
            <a:extLst>
              <a:ext uri="{FF2B5EF4-FFF2-40B4-BE49-F238E27FC236}">
                <a16:creationId xmlns:a16="http://schemas.microsoft.com/office/drawing/2014/main" id="{8C3A5318-44B7-40C8-93D9-CC08E052F9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4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1" y="898426"/>
            <a:ext cx="8578563" cy="5273773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Diving Into the Layers</a:t>
            </a: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Application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Presentation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Session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Transport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Network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Link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Physical</a:t>
            </a:r>
          </a:p>
          <a:p>
            <a:pPr>
              <a:spcBef>
                <a:spcPts val="0"/>
              </a:spcBef>
            </a:pPr>
            <a:endParaRPr lang="en-US" sz="24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Pneumonics</a:t>
            </a: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ll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eople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eem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eed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ata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rocessing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lease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ot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ales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eople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nything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eople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on’t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eed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hose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tupid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ackets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nyway (UDP joke)</a:t>
            </a:r>
            <a:b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4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" name="Picture 4" descr="Image result for osi model">
            <a:extLst>
              <a:ext uri="{FF2B5EF4-FFF2-40B4-BE49-F238E27FC236}">
                <a16:creationId xmlns:a16="http://schemas.microsoft.com/office/drawing/2014/main" id="{433B4177-A307-4F2E-BC51-76AF734E5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900047"/>
            <a:ext cx="3296055" cy="381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55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FB6895-DC0B-4FD1-B47B-9F410975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98" y="32238"/>
            <a:ext cx="8839200" cy="653854"/>
          </a:xfrm>
        </p:spPr>
        <p:txBody>
          <a:bodyPr>
            <a:normAutofit/>
          </a:bodyPr>
          <a:lstStyle/>
          <a:p>
            <a:r>
              <a:rPr lang="en-US" dirty="0"/>
              <a:t>Where are we?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1B6A6D0-7C09-43A5-A9A3-82CD2DB00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853263"/>
              </p:ext>
            </p:extLst>
          </p:nvPr>
        </p:nvGraphicFramePr>
        <p:xfrm>
          <a:off x="338667" y="914400"/>
          <a:ext cx="8500532" cy="4564625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818970">
                  <a:extLst>
                    <a:ext uri="{9D8B030D-6E8A-4147-A177-3AD203B41FA5}">
                      <a16:colId xmlns:a16="http://schemas.microsoft.com/office/drawing/2014/main" val="4131211719"/>
                    </a:ext>
                  </a:extLst>
                </a:gridCol>
                <a:gridCol w="2629402">
                  <a:extLst>
                    <a:ext uri="{9D8B030D-6E8A-4147-A177-3AD203B41FA5}">
                      <a16:colId xmlns:a16="http://schemas.microsoft.com/office/drawing/2014/main" val="2776651833"/>
                    </a:ext>
                  </a:extLst>
                </a:gridCol>
                <a:gridCol w="1872998">
                  <a:extLst>
                    <a:ext uri="{9D8B030D-6E8A-4147-A177-3AD203B41FA5}">
                      <a16:colId xmlns:a16="http://schemas.microsoft.com/office/drawing/2014/main" val="3696223675"/>
                    </a:ext>
                  </a:extLst>
                </a:gridCol>
                <a:gridCol w="2179162">
                  <a:extLst>
                    <a:ext uri="{9D8B030D-6E8A-4147-A177-3AD203B41FA5}">
                      <a16:colId xmlns:a16="http://schemas.microsoft.com/office/drawing/2014/main" val="1469525018"/>
                    </a:ext>
                  </a:extLst>
                </a:gridCol>
              </a:tblGrid>
              <a:tr h="76478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Security Analyst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Security Operations Center (SOC) Analyst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Security Engineer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Systems Engineer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26580870"/>
                  </a:ext>
                </a:extLst>
              </a:tr>
              <a:tr h="83634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Cyber Threat Analyst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Cyber Defense Analyst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Incident Response Analyst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Intelligence Analyst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079121175"/>
                  </a:ext>
                </a:extLst>
              </a:tr>
              <a:tr h="83634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Information Assurance Technician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Risk Analyst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Forensics Investigator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Systems Administrator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454813266"/>
                  </a:ext>
                </a:extLst>
              </a:tr>
              <a:tr h="83634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Network Engineer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IT Auditor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Application Security Engineer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Penetration Tester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849567"/>
                  </a:ext>
                </a:extLst>
              </a:tr>
              <a:tr h="76478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Information Analyst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Systems Security Analyst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IT Specialist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Web Engineer – Application Security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16717533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148A21F-EC3B-43F7-BC18-F7CF513F027F}"/>
              </a:ext>
            </a:extLst>
          </p:cNvPr>
          <p:cNvSpPr txBox="1">
            <a:spLocks/>
          </p:cNvSpPr>
          <p:nvPr/>
        </p:nvSpPr>
        <p:spPr>
          <a:xfrm>
            <a:off x="152400" y="5638800"/>
            <a:ext cx="8763000" cy="70719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Networking is critical for nearly all of these roles. A solid understanding of networking is fundamental to almost all of cybersecurity.</a:t>
            </a:r>
          </a:p>
        </p:txBody>
      </p:sp>
    </p:spTree>
    <p:extLst>
      <p:ext uri="{BB962C8B-B14F-4D97-AF65-F5344CB8AC3E}">
        <p14:creationId xmlns:p14="http://schemas.microsoft.com/office/powerpoint/2010/main" val="301049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237C52F-138A-41C8-9064-359A73410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613929"/>
              </p:ext>
            </p:extLst>
          </p:nvPr>
        </p:nvGraphicFramePr>
        <p:xfrm>
          <a:off x="6858887" y="1145281"/>
          <a:ext cx="1916005" cy="25958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16005">
                  <a:extLst>
                    <a:ext uri="{9D8B030D-6E8A-4147-A177-3AD203B41FA5}">
                      <a16:colId xmlns:a16="http://schemas.microsoft.com/office/drawing/2014/main" val="4262537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Application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A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51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C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84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Session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C8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84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Transport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A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4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Network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C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8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Data Link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E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450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Physical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4A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13037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sp>
        <p:nvSpPr>
          <p:cNvPr id="7" name="To whom do we give the moniker of “Thinker”?…">
            <a:extLst>
              <a:ext uri="{FF2B5EF4-FFF2-40B4-BE49-F238E27FC236}">
                <a16:creationId xmlns:a16="http://schemas.microsoft.com/office/drawing/2014/main" id="{16CF64AC-DCE4-494D-B308-26EDFE118818}"/>
              </a:ext>
            </a:extLst>
          </p:cNvPr>
          <p:cNvSpPr txBox="1">
            <a:spLocks/>
          </p:cNvSpPr>
          <p:nvPr/>
        </p:nvSpPr>
        <p:spPr>
          <a:xfrm>
            <a:off x="685800" y="1701800"/>
            <a:ext cx="4953000" cy="43661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None/>
              <a:defRPr sz="4800"/>
            </a:pPr>
            <a:endParaRPr lang="en-US" sz="2400" dirty="0"/>
          </a:p>
        </p:txBody>
      </p:sp>
      <p:sp>
        <p:nvSpPr>
          <p:cNvPr id="8" name="What is thinking?">
            <a:extLst>
              <a:ext uri="{FF2B5EF4-FFF2-40B4-BE49-F238E27FC236}">
                <a16:creationId xmlns:a16="http://schemas.microsoft.com/office/drawing/2014/main" id="{BFABF1EF-0876-416D-9BE9-3F328D27462E}"/>
              </a:ext>
            </a:extLst>
          </p:cNvPr>
          <p:cNvSpPr txBox="1">
            <a:spLocks/>
          </p:cNvSpPr>
          <p:nvPr/>
        </p:nvSpPr>
        <p:spPr>
          <a:xfrm>
            <a:off x="304800" y="914400"/>
            <a:ext cx="6985000" cy="787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0" kern="1200">
                <a:solidFill>
                  <a:srgbClr val="3535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b="1" dirty="0"/>
              <a:t>Physical Layer</a:t>
            </a:r>
          </a:p>
        </p:txBody>
      </p:sp>
      <p:pic>
        <p:nvPicPr>
          <p:cNvPr id="51202" name="Picture 2" descr="Image result for bluetooth signal">
            <a:extLst>
              <a:ext uri="{FF2B5EF4-FFF2-40B4-BE49-F238E27FC236}">
                <a16:creationId xmlns:a16="http://schemas.microsoft.com/office/drawing/2014/main" id="{DE1CB5A0-C60C-4A53-A734-6CC6FC90E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4197" y="3771088"/>
            <a:ext cx="2282381" cy="247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4" name="Picture 4" descr="Image result for wifi">
            <a:extLst>
              <a:ext uri="{FF2B5EF4-FFF2-40B4-BE49-F238E27FC236}">
                <a16:creationId xmlns:a16="http://schemas.microsoft.com/office/drawing/2014/main" id="{FB00A982-FF77-49DC-BF3F-5395D109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854" y="2076758"/>
            <a:ext cx="1948526" cy="143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3EF1FFE-2EAB-429D-A96F-20AE5A8C0B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4059445"/>
            <a:ext cx="2901063" cy="2172997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CDE8C2E9-F59C-4A61-BD0A-8D472D888688}"/>
              </a:ext>
            </a:extLst>
          </p:cNvPr>
          <p:cNvSpPr/>
          <p:nvPr/>
        </p:nvSpPr>
        <p:spPr>
          <a:xfrm>
            <a:off x="6010072" y="3335978"/>
            <a:ext cx="914400" cy="435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87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5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CAF543F-B1C7-4C1B-8057-48997A2CD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613929"/>
              </p:ext>
            </p:extLst>
          </p:nvPr>
        </p:nvGraphicFramePr>
        <p:xfrm>
          <a:off x="6858887" y="1145281"/>
          <a:ext cx="1916005" cy="25958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16005">
                  <a:extLst>
                    <a:ext uri="{9D8B030D-6E8A-4147-A177-3AD203B41FA5}">
                      <a16:colId xmlns:a16="http://schemas.microsoft.com/office/drawing/2014/main" val="4262537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Application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A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51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C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84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Session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C8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84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Transport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A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4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Network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C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8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Data Link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E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450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Physical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4A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13037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sp>
        <p:nvSpPr>
          <p:cNvPr id="7" name="To whom do we give the moniker of “Thinker”?…">
            <a:extLst>
              <a:ext uri="{FF2B5EF4-FFF2-40B4-BE49-F238E27FC236}">
                <a16:creationId xmlns:a16="http://schemas.microsoft.com/office/drawing/2014/main" id="{16CF64AC-DCE4-494D-B308-26EDFE118818}"/>
              </a:ext>
            </a:extLst>
          </p:cNvPr>
          <p:cNvSpPr txBox="1">
            <a:spLocks/>
          </p:cNvSpPr>
          <p:nvPr/>
        </p:nvSpPr>
        <p:spPr>
          <a:xfrm>
            <a:off x="471854" y="1913793"/>
            <a:ext cx="5471746" cy="41541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None/>
              <a:defRPr sz="4800"/>
            </a:pPr>
            <a:endParaRPr lang="en-US" sz="2400" dirty="0"/>
          </a:p>
        </p:txBody>
      </p:sp>
      <p:sp>
        <p:nvSpPr>
          <p:cNvPr id="8" name="What is thinking?">
            <a:extLst>
              <a:ext uri="{FF2B5EF4-FFF2-40B4-BE49-F238E27FC236}">
                <a16:creationId xmlns:a16="http://schemas.microsoft.com/office/drawing/2014/main" id="{BFABF1EF-0876-416D-9BE9-3F328D27462E}"/>
              </a:ext>
            </a:extLst>
          </p:cNvPr>
          <p:cNvSpPr txBox="1">
            <a:spLocks/>
          </p:cNvSpPr>
          <p:nvPr/>
        </p:nvSpPr>
        <p:spPr>
          <a:xfrm>
            <a:off x="304800" y="914400"/>
            <a:ext cx="6985000" cy="787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0" kern="1200">
                <a:solidFill>
                  <a:srgbClr val="3535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b="1" dirty="0"/>
              <a:t>Data Link Layer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BB4A5-BB08-463B-8B2E-044396B9C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940340"/>
            <a:ext cx="1038370" cy="600159"/>
          </a:xfrm>
          <a:prstGeom prst="rect">
            <a:avLst/>
          </a:prstGeom>
        </p:spPr>
      </p:pic>
      <p:pic>
        <p:nvPicPr>
          <p:cNvPr id="50178" name="Picture 2" descr="Image result for router icon">
            <a:extLst>
              <a:ext uri="{FF2B5EF4-FFF2-40B4-BE49-F238E27FC236}">
                <a16:creationId xmlns:a16="http://schemas.microsoft.com/office/drawing/2014/main" id="{F230FE3A-96EA-40E8-B8D9-A58B57EED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59480"/>
            <a:ext cx="2209800" cy="197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0" name="Picture 4" descr="Image result for router icon">
            <a:extLst>
              <a:ext uri="{FF2B5EF4-FFF2-40B4-BE49-F238E27FC236}">
                <a16:creationId xmlns:a16="http://schemas.microsoft.com/office/drawing/2014/main" id="{3D11F393-0856-4385-8AD6-B4BB238AB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586" y="3392870"/>
            <a:ext cx="3216072" cy="321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B52A7F2-7260-41BE-91AF-C768DAA3F5A7}"/>
              </a:ext>
            </a:extLst>
          </p:cNvPr>
          <p:cNvSpPr/>
          <p:nvPr/>
        </p:nvSpPr>
        <p:spPr>
          <a:xfrm>
            <a:off x="6010072" y="2946874"/>
            <a:ext cx="914400" cy="435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18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5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C39F79D-2FD5-4C12-B40F-473C2415B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613929"/>
              </p:ext>
            </p:extLst>
          </p:nvPr>
        </p:nvGraphicFramePr>
        <p:xfrm>
          <a:off x="6858887" y="1145281"/>
          <a:ext cx="1916005" cy="25958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16005">
                  <a:extLst>
                    <a:ext uri="{9D8B030D-6E8A-4147-A177-3AD203B41FA5}">
                      <a16:colId xmlns:a16="http://schemas.microsoft.com/office/drawing/2014/main" val="4262537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Application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A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51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C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84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Session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C8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84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Transport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A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4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Network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C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8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Data Link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E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450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Physical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4A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13037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sp>
        <p:nvSpPr>
          <p:cNvPr id="7" name="To whom do we give the moniker of “Thinker”?…">
            <a:extLst>
              <a:ext uri="{FF2B5EF4-FFF2-40B4-BE49-F238E27FC236}">
                <a16:creationId xmlns:a16="http://schemas.microsoft.com/office/drawing/2014/main" id="{16CF64AC-DCE4-494D-B308-26EDFE118818}"/>
              </a:ext>
            </a:extLst>
          </p:cNvPr>
          <p:cNvSpPr txBox="1">
            <a:spLocks/>
          </p:cNvSpPr>
          <p:nvPr/>
        </p:nvSpPr>
        <p:spPr>
          <a:xfrm>
            <a:off x="471854" y="1913793"/>
            <a:ext cx="5624146" cy="41541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None/>
              <a:defRPr sz="4800"/>
            </a:pPr>
            <a:endParaRPr lang="en-US" sz="2400" dirty="0"/>
          </a:p>
        </p:txBody>
      </p:sp>
      <p:sp>
        <p:nvSpPr>
          <p:cNvPr id="8" name="What is thinking?">
            <a:extLst>
              <a:ext uri="{FF2B5EF4-FFF2-40B4-BE49-F238E27FC236}">
                <a16:creationId xmlns:a16="http://schemas.microsoft.com/office/drawing/2014/main" id="{BFABF1EF-0876-416D-9BE9-3F328D27462E}"/>
              </a:ext>
            </a:extLst>
          </p:cNvPr>
          <p:cNvSpPr txBox="1">
            <a:spLocks/>
          </p:cNvSpPr>
          <p:nvPr/>
        </p:nvSpPr>
        <p:spPr>
          <a:xfrm>
            <a:off x="304800" y="914400"/>
            <a:ext cx="6985000" cy="787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0" kern="1200">
                <a:solidFill>
                  <a:srgbClr val="3535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b="1" dirty="0"/>
              <a:t>Network Layer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2FA9BA-357F-4060-ACEF-2425A99C0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406" y="914400"/>
            <a:ext cx="847843" cy="666843"/>
          </a:xfrm>
          <a:prstGeom prst="rect">
            <a:avLst/>
          </a:prstGeom>
        </p:spPr>
      </p:pic>
      <p:pic>
        <p:nvPicPr>
          <p:cNvPr id="52226" name="Picture 2" descr="Image result for ip address">
            <a:extLst>
              <a:ext uri="{FF2B5EF4-FFF2-40B4-BE49-F238E27FC236}">
                <a16:creationId xmlns:a16="http://schemas.microsoft.com/office/drawing/2014/main" id="{16FD555C-9158-4245-9582-110E0D96D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564" y="4724399"/>
            <a:ext cx="3993836" cy="119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8" name="Picture 4" descr="Image result for ICMP">
            <a:extLst>
              <a:ext uri="{FF2B5EF4-FFF2-40B4-BE49-F238E27FC236}">
                <a16:creationId xmlns:a16="http://schemas.microsoft.com/office/drawing/2014/main" id="{4AF86B10-979B-4943-A4AD-E1E42ADC5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72" y="2252270"/>
            <a:ext cx="4336384" cy="155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B8FE550-FA2F-4C7B-86D7-95BD2C6215AA}"/>
              </a:ext>
            </a:extLst>
          </p:cNvPr>
          <p:cNvSpPr/>
          <p:nvPr/>
        </p:nvSpPr>
        <p:spPr>
          <a:xfrm>
            <a:off x="6010072" y="2591810"/>
            <a:ext cx="914400" cy="435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79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5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1A77A17-46BE-43F0-8650-045C0A3F8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613929"/>
              </p:ext>
            </p:extLst>
          </p:nvPr>
        </p:nvGraphicFramePr>
        <p:xfrm>
          <a:off x="6858887" y="1145281"/>
          <a:ext cx="1916005" cy="25958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16005">
                  <a:extLst>
                    <a:ext uri="{9D8B030D-6E8A-4147-A177-3AD203B41FA5}">
                      <a16:colId xmlns:a16="http://schemas.microsoft.com/office/drawing/2014/main" val="4262537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Application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A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51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C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84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Session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C8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84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Transport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A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4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Network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C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8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Data Link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E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450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Physical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4A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13037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sp>
        <p:nvSpPr>
          <p:cNvPr id="7" name="To whom do we give the moniker of “Thinker”?…">
            <a:extLst>
              <a:ext uri="{FF2B5EF4-FFF2-40B4-BE49-F238E27FC236}">
                <a16:creationId xmlns:a16="http://schemas.microsoft.com/office/drawing/2014/main" id="{16CF64AC-DCE4-494D-B308-26EDFE118818}"/>
              </a:ext>
            </a:extLst>
          </p:cNvPr>
          <p:cNvSpPr txBox="1">
            <a:spLocks/>
          </p:cNvSpPr>
          <p:nvPr/>
        </p:nvSpPr>
        <p:spPr>
          <a:xfrm>
            <a:off x="471854" y="1913793"/>
            <a:ext cx="5319346" cy="41541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None/>
              <a:defRPr sz="4800"/>
            </a:pPr>
            <a:endParaRPr lang="en-US" sz="2400" dirty="0"/>
          </a:p>
        </p:txBody>
      </p:sp>
      <p:sp>
        <p:nvSpPr>
          <p:cNvPr id="8" name="What is thinking?">
            <a:extLst>
              <a:ext uri="{FF2B5EF4-FFF2-40B4-BE49-F238E27FC236}">
                <a16:creationId xmlns:a16="http://schemas.microsoft.com/office/drawing/2014/main" id="{BFABF1EF-0876-416D-9BE9-3F328D27462E}"/>
              </a:ext>
            </a:extLst>
          </p:cNvPr>
          <p:cNvSpPr txBox="1">
            <a:spLocks/>
          </p:cNvSpPr>
          <p:nvPr/>
        </p:nvSpPr>
        <p:spPr>
          <a:xfrm>
            <a:off x="304800" y="914400"/>
            <a:ext cx="6985000" cy="787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0" kern="1200">
                <a:solidFill>
                  <a:srgbClr val="3535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b="1" dirty="0"/>
              <a:t>Transport Layer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1A45AA4-CCDC-4736-B90D-488AE113D1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439" y="2193227"/>
            <a:ext cx="6002762" cy="37180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4AF7A2-0539-44B1-9AF8-67D5F3A5D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300" y="888460"/>
            <a:ext cx="924054" cy="762106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80D3675-0397-4C5A-97D2-18C4CFAA796D}"/>
              </a:ext>
            </a:extLst>
          </p:cNvPr>
          <p:cNvSpPr/>
          <p:nvPr/>
        </p:nvSpPr>
        <p:spPr>
          <a:xfrm>
            <a:off x="6010072" y="2222162"/>
            <a:ext cx="914400" cy="435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54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5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69D811E-7A00-4733-AF2E-760EFAA9A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613929"/>
              </p:ext>
            </p:extLst>
          </p:nvPr>
        </p:nvGraphicFramePr>
        <p:xfrm>
          <a:off x="6858887" y="1145281"/>
          <a:ext cx="1916005" cy="25958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16005">
                  <a:extLst>
                    <a:ext uri="{9D8B030D-6E8A-4147-A177-3AD203B41FA5}">
                      <a16:colId xmlns:a16="http://schemas.microsoft.com/office/drawing/2014/main" val="4262537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Application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A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51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C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84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Session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C8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84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Transport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A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4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Network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C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8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Data Link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E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450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Physical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4A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13037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sp>
        <p:nvSpPr>
          <p:cNvPr id="7" name="To whom do we give the moniker of “Thinker”?…">
            <a:extLst>
              <a:ext uri="{FF2B5EF4-FFF2-40B4-BE49-F238E27FC236}">
                <a16:creationId xmlns:a16="http://schemas.microsoft.com/office/drawing/2014/main" id="{16CF64AC-DCE4-494D-B308-26EDFE118818}"/>
              </a:ext>
            </a:extLst>
          </p:cNvPr>
          <p:cNvSpPr txBox="1">
            <a:spLocks/>
          </p:cNvSpPr>
          <p:nvPr/>
        </p:nvSpPr>
        <p:spPr>
          <a:xfrm>
            <a:off x="471854" y="1913793"/>
            <a:ext cx="5090746" cy="41541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0"/>
              </a:spcBef>
              <a:defRPr sz="4800"/>
            </a:pPr>
            <a:endParaRPr lang="en-US" sz="2200" dirty="0">
              <a:latin typeface="+mj-lt"/>
            </a:endParaRPr>
          </a:p>
        </p:txBody>
      </p:sp>
      <p:sp>
        <p:nvSpPr>
          <p:cNvPr id="8" name="What is thinking?">
            <a:extLst>
              <a:ext uri="{FF2B5EF4-FFF2-40B4-BE49-F238E27FC236}">
                <a16:creationId xmlns:a16="http://schemas.microsoft.com/office/drawing/2014/main" id="{BFABF1EF-0876-416D-9BE9-3F328D27462E}"/>
              </a:ext>
            </a:extLst>
          </p:cNvPr>
          <p:cNvSpPr txBox="1">
            <a:spLocks/>
          </p:cNvSpPr>
          <p:nvPr/>
        </p:nvSpPr>
        <p:spPr>
          <a:xfrm>
            <a:off x="304800" y="914400"/>
            <a:ext cx="6985000" cy="787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0" kern="1200">
                <a:solidFill>
                  <a:srgbClr val="3535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b="1" dirty="0"/>
              <a:t>Session Layer</a:t>
            </a:r>
          </a:p>
        </p:txBody>
      </p:sp>
      <p:sp>
        <p:nvSpPr>
          <p:cNvPr id="3" name="AutoShape 2" descr="Image result for session layer">
            <a:extLst>
              <a:ext uri="{FF2B5EF4-FFF2-40B4-BE49-F238E27FC236}">
                <a16:creationId xmlns:a16="http://schemas.microsoft.com/office/drawing/2014/main" id="{FA7A863B-949A-4A6F-B81B-DA1869A2B9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8134" name="Picture 6" descr="Image result for network file system">
            <a:extLst>
              <a:ext uri="{FF2B5EF4-FFF2-40B4-BE49-F238E27FC236}">
                <a16:creationId xmlns:a16="http://schemas.microsoft.com/office/drawing/2014/main" id="{B274DDD2-D9B6-4917-AF01-EEB1CD343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977" y="4704158"/>
            <a:ext cx="790095" cy="79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0" name="Picture 12" descr="Image result for mysql connection session">
            <a:extLst>
              <a:ext uri="{FF2B5EF4-FFF2-40B4-BE49-F238E27FC236}">
                <a16:creationId xmlns:a16="http://schemas.microsoft.com/office/drawing/2014/main" id="{86F6D6C7-1EB3-4429-9B09-7B73D1934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16" y="1843010"/>
            <a:ext cx="4511783" cy="434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749BE3-CE25-4698-92A0-520C72541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8382" y="865847"/>
            <a:ext cx="752580" cy="75258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FBF0C724-F5C3-4B05-89EE-2219F8F2283A}"/>
              </a:ext>
            </a:extLst>
          </p:cNvPr>
          <p:cNvSpPr/>
          <p:nvPr/>
        </p:nvSpPr>
        <p:spPr>
          <a:xfrm>
            <a:off x="6010072" y="1838528"/>
            <a:ext cx="914400" cy="435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94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5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EB3BEA4-00B2-47B3-B6DB-671A55F7A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613929"/>
              </p:ext>
            </p:extLst>
          </p:nvPr>
        </p:nvGraphicFramePr>
        <p:xfrm>
          <a:off x="6858887" y="1145281"/>
          <a:ext cx="1916005" cy="25958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16005">
                  <a:extLst>
                    <a:ext uri="{9D8B030D-6E8A-4147-A177-3AD203B41FA5}">
                      <a16:colId xmlns:a16="http://schemas.microsoft.com/office/drawing/2014/main" val="4262537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Application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A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51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C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84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Session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C8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84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Transport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A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4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Network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C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8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Data Link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E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450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Physical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4A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13037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sp>
        <p:nvSpPr>
          <p:cNvPr id="7" name="To whom do we give the moniker of “Thinker”?…">
            <a:extLst>
              <a:ext uri="{FF2B5EF4-FFF2-40B4-BE49-F238E27FC236}">
                <a16:creationId xmlns:a16="http://schemas.microsoft.com/office/drawing/2014/main" id="{16CF64AC-DCE4-494D-B308-26EDFE118818}"/>
              </a:ext>
            </a:extLst>
          </p:cNvPr>
          <p:cNvSpPr txBox="1">
            <a:spLocks/>
          </p:cNvSpPr>
          <p:nvPr/>
        </p:nvSpPr>
        <p:spPr>
          <a:xfrm>
            <a:off x="471854" y="1913792"/>
            <a:ext cx="5395546" cy="44870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0"/>
              </a:spcBef>
              <a:defRPr sz="4800"/>
            </a:pPr>
            <a:r>
              <a:rPr lang="en-US" sz="2200" dirty="0">
                <a:latin typeface="+mj-lt"/>
              </a:rPr>
              <a:t>JPEG/GIF</a:t>
            </a:r>
          </a:p>
          <a:p>
            <a:pPr>
              <a:spcBef>
                <a:spcPts val="3000"/>
              </a:spcBef>
              <a:defRPr sz="4800"/>
            </a:pPr>
            <a:r>
              <a:rPr lang="en-US" sz="2200" dirty="0">
                <a:latin typeface="+mj-lt"/>
              </a:rPr>
              <a:t>ASCII</a:t>
            </a:r>
          </a:p>
          <a:p>
            <a:pPr>
              <a:spcBef>
                <a:spcPts val="3000"/>
              </a:spcBef>
              <a:defRPr sz="4800"/>
            </a:pPr>
            <a:r>
              <a:rPr lang="en-US" sz="2200" dirty="0">
                <a:latin typeface="+mj-lt"/>
              </a:rPr>
              <a:t>XML/JSON</a:t>
            </a:r>
          </a:p>
        </p:txBody>
      </p:sp>
      <p:sp>
        <p:nvSpPr>
          <p:cNvPr id="8" name="What is thinking?">
            <a:extLst>
              <a:ext uri="{FF2B5EF4-FFF2-40B4-BE49-F238E27FC236}">
                <a16:creationId xmlns:a16="http://schemas.microsoft.com/office/drawing/2014/main" id="{BFABF1EF-0876-416D-9BE9-3F328D27462E}"/>
              </a:ext>
            </a:extLst>
          </p:cNvPr>
          <p:cNvSpPr txBox="1">
            <a:spLocks/>
          </p:cNvSpPr>
          <p:nvPr/>
        </p:nvSpPr>
        <p:spPr>
          <a:xfrm>
            <a:off x="304800" y="914400"/>
            <a:ext cx="6985000" cy="787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0" kern="1200">
                <a:solidFill>
                  <a:srgbClr val="3535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b="1" dirty="0"/>
              <a:t>Presentation Layer</a:t>
            </a:r>
          </a:p>
        </p:txBody>
      </p:sp>
      <p:pic>
        <p:nvPicPr>
          <p:cNvPr id="49154" name="Picture 2" descr="Image result for jpeg">
            <a:extLst>
              <a:ext uri="{FF2B5EF4-FFF2-40B4-BE49-F238E27FC236}">
                <a16:creationId xmlns:a16="http://schemas.microsoft.com/office/drawing/2014/main" id="{E72F0A6D-ECA1-47FD-AF6D-12192DBBB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564" y="4139152"/>
            <a:ext cx="2873015" cy="215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 descr="Image result for ascii">
            <a:extLst>
              <a:ext uri="{FF2B5EF4-FFF2-40B4-BE49-F238E27FC236}">
                <a16:creationId xmlns:a16="http://schemas.microsoft.com/office/drawing/2014/main" id="{4DFBBA3D-FDEE-41A6-93D2-02BF38E6B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124638"/>
            <a:ext cx="2286000" cy="214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34B99C-4DF6-468E-AF73-AC5E6BD2F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585" y="863600"/>
            <a:ext cx="847843" cy="724001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8C88CB0A-E242-4D12-A9EB-2230A27D2A5B}"/>
              </a:ext>
            </a:extLst>
          </p:cNvPr>
          <p:cNvSpPr/>
          <p:nvPr/>
        </p:nvSpPr>
        <p:spPr>
          <a:xfrm>
            <a:off x="6010072" y="1469890"/>
            <a:ext cx="914400" cy="435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7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5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B3785F1-B0A0-4703-9D42-049A35A68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639954"/>
              </p:ext>
            </p:extLst>
          </p:nvPr>
        </p:nvGraphicFramePr>
        <p:xfrm>
          <a:off x="6850781" y="896102"/>
          <a:ext cx="1916005" cy="25958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16005">
                  <a:extLst>
                    <a:ext uri="{9D8B030D-6E8A-4147-A177-3AD203B41FA5}">
                      <a16:colId xmlns:a16="http://schemas.microsoft.com/office/drawing/2014/main" val="4262537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Application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A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51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C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84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Session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C8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84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Transport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A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4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Network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C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8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Data Link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E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450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Physical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4A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13037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</a:t>
            </a:r>
          </a:p>
        </p:txBody>
      </p:sp>
      <p:sp>
        <p:nvSpPr>
          <p:cNvPr id="7" name="To whom do we give the moniker of “Thinker”?…">
            <a:extLst>
              <a:ext uri="{FF2B5EF4-FFF2-40B4-BE49-F238E27FC236}">
                <a16:creationId xmlns:a16="http://schemas.microsoft.com/office/drawing/2014/main" id="{16CF64AC-DCE4-494D-B308-26EDFE118818}"/>
              </a:ext>
            </a:extLst>
          </p:cNvPr>
          <p:cNvSpPr txBox="1">
            <a:spLocks/>
          </p:cNvSpPr>
          <p:nvPr/>
        </p:nvSpPr>
        <p:spPr>
          <a:xfrm>
            <a:off x="471854" y="1913793"/>
            <a:ext cx="5471746" cy="41541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Font typeface="Arial" panose="020B0604020202020204" pitchFamily="34" charset="0"/>
              <a:buNone/>
              <a:defRPr sz="4800"/>
            </a:pPr>
            <a:endParaRPr lang="en-US" sz="2200" dirty="0">
              <a:latin typeface="+mj-lt"/>
            </a:endParaRPr>
          </a:p>
        </p:txBody>
      </p:sp>
      <p:sp>
        <p:nvSpPr>
          <p:cNvPr id="8" name="What is thinking?">
            <a:extLst>
              <a:ext uri="{FF2B5EF4-FFF2-40B4-BE49-F238E27FC236}">
                <a16:creationId xmlns:a16="http://schemas.microsoft.com/office/drawing/2014/main" id="{BFABF1EF-0876-416D-9BE9-3F328D27462E}"/>
              </a:ext>
            </a:extLst>
          </p:cNvPr>
          <p:cNvSpPr txBox="1">
            <a:spLocks/>
          </p:cNvSpPr>
          <p:nvPr/>
        </p:nvSpPr>
        <p:spPr>
          <a:xfrm>
            <a:off x="304800" y="914400"/>
            <a:ext cx="6985000" cy="787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0" kern="1200">
                <a:solidFill>
                  <a:srgbClr val="3535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b="1" dirty="0"/>
              <a:t>Application Layer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EE8112-C548-4398-A1D8-DC1343F9E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92" y="3752528"/>
            <a:ext cx="7603416" cy="26071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997441-BEE8-47D4-9F55-EDBB36500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894" y="779160"/>
            <a:ext cx="800212" cy="85737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CDEB26B-E5C2-4426-9AC0-32C88DD36D16}"/>
              </a:ext>
            </a:extLst>
          </p:cNvPr>
          <p:cNvSpPr/>
          <p:nvPr/>
        </p:nvSpPr>
        <p:spPr>
          <a:xfrm>
            <a:off x="5936381" y="916214"/>
            <a:ext cx="914400" cy="435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64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5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Model- Encapsulation and Decapsulation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74161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844B58B-50B3-4DD4-85BA-1CDC00804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98427"/>
            <a:ext cx="7162800" cy="540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6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 - Encapsulation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38200"/>
            <a:ext cx="87877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9A36BCD4-1AC8-4654-852C-407E8E941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93" y="990600"/>
            <a:ext cx="8771387" cy="513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4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The OSI Model - Decapsulation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38200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5DA4116-68CF-4FF2-B881-07B718D1C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74486"/>
            <a:ext cx="8610600" cy="522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5E16A-DA1E-4A90-ABAE-920CC38E11FC}"/>
              </a:ext>
            </a:extLst>
          </p:cNvPr>
          <p:cNvSpPr txBox="1"/>
          <p:nvPr/>
        </p:nvSpPr>
        <p:spPr>
          <a:xfrm>
            <a:off x="457200" y="838200"/>
            <a:ext cx="8153400" cy="590931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100" b="1" dirty="0"/>
              <a:t>By the end of class, you will be able to:</a:t>
            </a:r>
            <a:endParaRPr lang="en-US" sz="2100" dirty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100" dirty="0"/>
              <a:t>Define networks and understand the principles by which computers communicate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100" dirty="0"/>
              <a:t>Explain the relevance of protocols and ports in network communication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100" dirty="0"/>
              <a:t>Define and explain each layer of the OSI model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100" dirty="0"/>
              <a:t>Explain the steps of network communication in the context of the OSI Model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dirty="0"/>
              <a:t> Capture communication over the network using Wireshark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dirty="0"/>
              <a:t> Explain the basics of a packet in Wireshark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58158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Twitter and the OSI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74161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79ED717-96CD-4C84-8E04-63E9A237A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98427"/>
            <a:ext cx="5715000" cy="5181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630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TCP/IP Model </a:t>
            </a:r>
          </a:p>
        </p:txBody>
      </p:sp>
      <p:pic>
        <p:nvPicPr>
          <p:cNvPr id="61442" name="Picture 2" descr="Image result for osi model vs tcp model">
            <a:extLst>
              <a:ext uri="{FF2B5EF4-FFF2-40B4-BE49-F238E27FC236}">
                <a16:creationId xmlns:a16="http://schemas.microsoft.com/office/drawing/2014/main" id="{AD325DFC-34FA-4C1E-8D7D-4D50D744A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295400"/>
            <a:ext cx="3773764" cy="347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30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F4DD7-857E-4FF3-92D4-D826E16AB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00400" y="80936"/>
            <a:ext cx="5743729" cy="411480"/>
          </a:xfrm>
        </p:spPr>
        <p:txBody>
          <a:bodyPr/>
          <a:lstStyle/>
          <a:p>
            <a:r>
              <a:rPr lang="en-US" dirty="0"/>
              <a:t>Activity: Fill In the Blanks (10 min)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FE765AC-4BB9-4A42-9E9B-88110DC492D5}"/>
              </a:ext>
            </a:extLst>
          </p:cNvPr>
          <p:cNvSpPr txBox="1">
            <a:spLocks/>
          </p:cNvSpPr>
          <p:nvPr/>
        </p:nvSpPr>
        <p:spPr>
          <a:xfrm>
            <a:off x="228599" y="838200"/>
            <a:ext cx="8534401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/>
              <a:t>On a piece of paper, write out the numbers 1 through 9.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dirty="0"/>
              <a:t>For each layer (starting at the bottom), give the following: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Layer Name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Function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Relevant Protocols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Any other information</a:t>
            </a:r>
            <a:br>
              <a:rPr lang="en-US" dirty="0"/>
            </a:br>
            <a:r>
              <a:rPr lang="en-US" dirty="0"/>
              <a:t>you know about</a:t>
            </a:r>
            <a:br>
              <a:rPr lang="en-US" dirty="0"/>
            </a:br>
            <a:r>
              <a:rPr lang="en-US" dirty="0"/>
              <a:t>the layer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For 8 and 9, explain the</a:t>
            </a:r>
            <a:br>
              <a:rPr lang="en-US" dirty="0"/>
            </a:br>
            <a:r>
              <a:rPr lang="en-US" dirty="0"/>
              <a:t>process that is labelled.</a:t>
            </a:r>
            <a:br>
              <a:rPr lang="en-US" dirty="0"/>
            </a:b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Bonus: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Draw your own version</a:t>
            </a:r>
            <a:br>
              <a:rPr lang="en-US" dirty="0"/>
            </a:br>
            <a:r>
              <a:rPr lang="en-US" dirty="0"/>
              <a:t>of the OSI Model, labelled. 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  <a:p>
            <a:pPr marL="457200" lvl="1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br>
              <a:rPr lang="en-US" dirty="0"/>
            </a:br>
            <a:endParaRPr lang="en-US" dirty="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Picture 2" descr="Image result for osi model">
            <a:extLst>
              <a:ext uri="{FF2B5EF4-FFF2-40B4-BE49-F238E27FC236}">
                <a16:creationId xmlns:a16="http://schemas.microsoft.com/office/drawing/2014/main" id="{DC308BB4-7974-4E8D-B3C8-1883FB034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" t="12901" r="732"/>
          <a:stretch/>
        </p:blipFill>
        <p:spPr bwMode="auto">
          <a:xfrm>
            <a:off x="3458183" y="2354094"/>
            <a:ext cx="5685817" cy="381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1CF94F-BE8D-4FEC-B041-D6598B715D25}"/>
              </a:ext>
            </a:extLst>
          </p:cNvPr>
          <p:cNvSpPr/>
          <p:nvPr/>
        </p:nvSpPr>
        <p:spPr>
          <a:xfrm>
            <a:off x="5646907" y="2811294"/>
            <a:ext cx="1303507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91A443-2F02-4E87-9245-C9F6E4C4D085}"/>
              </a:ext>
            </a:extLst>
          </p:cNvPr>
          <p:cNvSpPr/>
          <p:nvPr/>
        </p:nvSpPr>
        <p:spPr>
          <a:xfrm>
            <a:off x="5943601" y="5859294"/>
            <a:ext cx="1006813" cy="228600"/>
          </a:xfrm>
          <a:prstGeom prst="rect">
            <a:avLst/>
          </a:prstGeom>
          <a:solidFill>
            <a:srgbClr val="4F8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4C6D4F-F069-4745-B63B-5AFE15432162}"/>
              </a:ext>
            </a:extLst>
          </p:cNvPr>
          <p:cNvSpPr/>
          <p:nvPr/>
        </p:nvSpPr>
        <p:spPr>
          <a:xfrm>
            <a:off x="6152091" y="5238502"/>
            <a:ext cx="354092" cy="354092"/>
          </a:xfrm>
          <a:prstGeom prst="ellipse">
            <a:avLst/>
          </a:prstGeom>
          <a:solidFill>
            <a:srgbClr val="F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9A12F8-3A0A-4F25-9C8A-2CB3E900AA3A}"/>
              </a:ext>
            </a:extLst>
          </p:cNvPr>
          <p:cNvSpPr/>
          <p:nvPr/>
        </p:nvSpPr>
        <p:spPr>
          <a:xfrm>
            <a:off x="6152091" y="4800104"/>
            <a:ext cx="354092" cy="35409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BE569B-A58D-4950-B8C0-4BE2A6EBE9BE}"/>
              </a:ext>
            </a:extLst>
          </p:cNvPr>
          <p:cNvSpPr/>
          <p:nvPr/>
        </p:nvSpPr>
        <p:spPr>
          <a:xfrm>
            <a:off x="6152091" y="4379540"/>
            <a:ext cx="354092" cy="35409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C223C6-C3C1-41AB-B4EE-8201B73D386C}"/>
              </a:ext>
            </a:extLst>
          </p:cNvPr>
          <p:cNvSpPr/>
          <p:nvPr/>
        </p:nvSpPr>
        <p:spPr>
          <a:xfrm>
            <a:off x="6152091" y="3964166"/>
            <a:ext cx="354092" cy="354092"/>
          </a:xfrm>
          <a:prstGeom prst="ellipse">
            <a:avLst/>
          </a:prstGeom>
          <a:solidFill>
            <a:srgbClr val="92D1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172D8F-69D3-4718-9BC3-7B4BA3775EB6}"/>
              </a:ext>
            </a:extLst>
          </p:cNvPr>
          <p:cNvSpPr/>
          <p:nvPr/>
        </p:nvSpPr>
        <p:spPr>
          <a:xfrm>
            <a:off x="6152091" y="2726988"/>
            <a:ext cx="354092" cy="354092"/>
          </a:xfrm>
          <a:prstGeom prst="ellipse">
            <a:avLst/>
          </a:prstGeom>
          <a:solidFill>
            <a:srgbClr val="0A5C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432A38-E258-41F5-9083-1EA71230F70A}"/>
              </a:ext>
            </a:extLst>
          </p:cNvPr>
          <p:cNvSpPr/>
          <p:nvPr/>
        </p:nvSpPr>
        <p:spPr>
          <a:xfrm>
            <a:off x="6152091" y="3142028"/>
            <a:ext cx="354092" cy="354092"/>
          </a:xfrm>
          <a:prstGeom prst="ellipse">
            <a:avLst/>
          </a:prstGeom>
          <a:solidFill>
            <a:srgbClr val="04AEF0"/>
          </a:solidFill>
          <a:ln>
            <a:solidFill>
              <a:srgbClr val="0070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AA057F-953A-4B5F-AC43-AEEA98D31E4E}"/>
              </a:ext>
            </a:extLst>
          </p:cNvPr>
          <p:cNvSpPr/>
          <p:nvPr/>
        </p:nvSpPr>
        <p:spPr>
          <a:xfrm>
            <a:off x="6152091" y="3565749"/>
            <a:ext cx="354092" cy="354092"/>
          </a:xfrm>
          <a:prstGeom prst="ellipse">
            <a:avLst/>
          </a:prstGeom>
          <a:solidFill>
            <a:srgbClr val="00A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9BFFDB-254D-49E8-9DA7-D2EAC7B1ED4D}"/>
              </a:ext>
            </a:extLst>
          </p:cNvPr>
          <p:cNvSpPr/>
          <p:nvPr/>
        </p:nvSpPr>
        <p:spPr>
          <a:xfrm>
            <a:off x="3657275" y="2520753"/>
            <a:ext cx="354092" cy="35409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400F1F-2ACE-4CFF-B34F-923ED278DEC7}"/>
              </a:ext>
            </a:extLst>
          </p:cNvPr>
          <p:cNvCxnSpPr/>
          <p:nvPr/>
        </p:nvCxnSpPr>
        <p:spPr>
          <a:xfrm>
            <a:off x="3846634" y="2971800"/>
            <a:ext cx="0" cy="22667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8FBC405-FE0A-48F6-BCAF-6AC342C377BD}"/>
              </a:ext>
            </a:extLst>
          </p:cNvPr>
          <p:cNvSpPr/>
          <p:nvPr/>
        </p:nvSpPr>
        <p:spPr>
          <a:xfrm>
            <a:off x="8599408" y="2523830"/>
            <a:ext cx="354092" cy="35409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EF9C74-0A09-4073-A097-A3D791A01A88}"/>
              </a:ext>
            </a:extLst>
          </p:cNvPr>
          <p:cNvCxnSpPr/>
          <p:nvPr/>
        </p:nvCxnSpPr>
        <p:spPr>
          <a:xfrm>
            <a:off x="8788767" y="2974877"/>
            <a:ext cx="0" cy="2266702"/>
          </a:xfrm>
          <a:prstGeom prst="straightConnector1">
            <a:avLst/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78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653854"/>
          </a:xfrm>
        </p:spPr>
        <p:txBody>
          <a:bodyPr>
            <a:normAutofit/>
          </a:bodyPr>
          <a:lstStyle/>
          <a:p>
            <a:r>
              <a:rPr lang="en-US" dirty="0"/>
              <a:t>Review Fill in the Blanks</a:t>
            </a:r>
          </a:p>
        </p:txBody>
      </p:sp>
      <p:pic>
        <p:nvPicPr>
          <p:cNvPr id="10242" name="Picture 2" descr="Image result for osi model">
            <a:extLst>
              <a:ext uri="{FF2B5EF4-FFF2-40B4-BE49-F238E27FC236}">
                <a16:creationId xmlns:a16="http://schemas.microsoft.com/office/drawing/2014/main" id="{8CD2F5AA-E0EF-49C2-A2E1-D4A50F2FD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"/>
          <a:stretch/>
        </p:blipFill>
        <p:spPr bwMode="auto">
          <a:xfrm>
            <a:off x="0" y="1060646"/>
            <a:ext cx="6705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osi model">
            <a:extLst>
              <a:ext uri="{FF2B5EF4-FFF2-40B4-BE49-F238E27FC236}">
                <a16:creationId xmlns:a16="http://schemas.microsoft.com/office/drawing/2014/main" id="{C3B27BD0-3740-4F4C-A9C8-655B6CD7E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118" y="634398"/>
            <a:ext cx="296624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985B119-C9D9-4CD3-B8DE-05ADFEFC759F}"/>
              </a:ext>
            </a:extLst>
          </p:cNvPr>
          <p:cNvSpPr/>
          <p:nvPr/>
        </p:nvSpPr>
        <p:spPr>
          <a:xfrm>
            <a:off x="560308" y="1679476"/>
            <a:ext cx="354092" cy="35409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58B80E-09C1-43C3-8D84-47BE98C90DC6}"/>
              </a:ext>
            </a:extLst>
          </p:cNvPr>
          <p:cNvCxnSpPr>
            <a:cxnSpLocks/>
          </p:cNvCxnSpPr>
          <p:nvPr/>
        </p:nvCxnSpPr>
        <p:spPr>
          <a:xfrm>
            <a:off x="749667" y="2130523"/>
            <a:ext cx="0" cy="32034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AF34C3D5-4CE7-433E-8409-E685B82D5AD9}"/>
              </a:ext>
            </a:extLst>
          </p:cNvPr>
          <p:cNvSpPr/>
          <p:nvPr/>
        </p:nvSpPr>
        <p:spPr>
          <a:xfrm>
            <a:off x="5830441" y="1679476"/>
            <a:ext cx="354092" cy="35409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BB8CEE-03B0-44C4-AEA9-60F0D82FFF32}"/>
              </a:ext>
            </a:extLst>
          </p:cNvPr>
          <p:cNvCxnSpPr>
            <a:cxnSpLocks/>
          </p:cNvCxnSpPr>
          <p:nvPr/>
        </p:nvCxnSpPr>
        <p:spPr>
          <a:xfrm>
            <a:off x="6019800" y="2130523"/>
            <a:ext cx="0" cy="3203477"/>
          </a:xfrm>
          <a:prstGeom prst="straightConnector1">
            <a:avLst/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5B2EC3-6D4C-4380-9824-14EA1889275E}"/>
              </a:ext>
            </a:extLst>
          </p:cNvPr>
          <p:cNvSpPr txBox="1"/>
          <p:nvPr/>
        </p:nvSpPr>
        <p:spPr>
          <a:xfrm>
            <a:off x="6903468" y="5334000"/>
            <a:ext cx="1890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8: Encapsulation</a:t>
            </a:r>
          </a:p>
          <a:p>
            <a:r>
              <a:rPr lang="en-US" dirty="0"/>
              <a:t>9: Decapsulation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8BB244-2F1F-48DD-BBC5-FE475E005337}"/>
              </a:ext>
            </a:extLst>
          </p:cNvPr>
          <p:cNvSpPr/>
          <p:nvPr/>
        </p:nvSpPr>
        <p:spPr>
          <a:xfrm>
            <a:off x="4182587" y="4929314"/>
            <a:ext cx="618011" cy="618011"/>
          </a:xfrm>
          <a:prstGeom prst="ellipse">
            <a:avLst/>
          </a:prstGeom>
          <a:solidFill>
            <a:srgbClr val="F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043940-C2C1-46CD-A7F1-0392F51E949C}"/>
              </a:ext>
            </a:extLst>
          </p:cNvPr>
          <p:cNvSpPr/>
          <p:nvPr/>
        </p:nvSpPr>
        <p:spPr>
          <a:xfrm>
            <a:off x="4182587" y="4427583"/>
            <a:ext cx="618011" cy="61801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F65E4E-2AAB-4D32-A660-05D2D6CEB4FD}"/>
              </a:ext>
            </a:extLst>
          </p:cNvPr>
          <p:cNvSpPr/>
          <p:nvPr/>
        </p:nvSpPr>
        <p:spPr>
          <a:xfrm>
            <a:off x="4182587" y="3979150"/>
            <a:ext cx="618011" cy="61801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5791ADF-EC8B-4A7F-B8DC-A3F18C9976ED}"/>
              </a:ext>
            </a:extLst>
          </p:cNvPr>
          <p:cNvSpPr/>
          <p:nvPr/>
        </p:nvSpPr>
        <p:spPr>
          <a:xfrm>
            <a:off x="4182587" y="3489137"/>
            <a:ext cx="618011" cy="618011"/>
          </a:xfrm>
          <a:prstGeom prst="ellipse">
            <a:avLst/>
          </a:prstGeom>
          <a:solidFill>
            <a:srgbClr val="92D1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C9B6D3-D85C-489F-8217-01EC229499AA}"/>
              </a:ext>
            </a:extLst>
          </p:cNvPr>
          <p:cNvSpPr/>
          <p:nvPr/>
        </p:nvSpPr>
        <p:spPr>
          <a:xfrm>
            <a:off x="4182587" y="3014385"/>
            <a:ext cx="618011" cy="618011"/>
          </a:xfrm>
          <a:prstGeom prst="ellipse">
            <a:avLst/>
          </a:prstGeom>
          <a:solidFill>
            <a:srgbClr val="00A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4E392CA-48C9-46E7-A63B-D104EB3EE865}"/>
              </a:ext>
            </a:extLst>
          </p:cNvPr>
          <p:cNvSpPr/>
          <p:nvPr/>
        </p:nvSpPr>
        <p:spPr>
          <a:xfrm>
            <a:off x="4182587" y="2554405"/>
            <a:ext cx="618011" cy="618011"/>
          </a:xfrm>
          <a:prstGeom prst="ellipse">
            <a:avLst/>
          </a:prstGeom>
          <a:solidFill>
            <a:srgbClr val="04AEF0"/>
          </a:solidFill>
          <a:ln>
            <a:solidFill>
              <a:srgbClr val="0070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227BB89-0FD3-47D0-BEAC-D9AD8AF14F3A}"/>
              </a:ext>
            </a:extLst>
          </p:cNvPr>
          <p:cNvSpPr/>
          <p:nvPr/>
        </p:nvSpPr>
        <p:spPr>
          <a:xfrm>
            <a:off x="4182587" y="2049620"/>
            <a:ext cx="618011" cy="618011"/>
          </a:xfrm>
          <a:prstGeom prst="ellipse">
            <a:avLst/>
          </a:prstGeom>
          <a:solidFill>
            <a:srgbClr val="0A5C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11774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5E16A-DA1E-4A90-ABAE-920CC38E11FC}"/>
              </a:ext>
            </a:extLst>
          </p:cNvPr>
          <p:cNvSpPr txBox="1"/>
          <p:nvPr/>
        </p:nvSpPr>
        <p:spPr>
          <a:xfrm>
            <a:off x="457200" y="838200"/>
            <a:ext cx="8229600" cy="590931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100" b="1" dirty="0"/>
              <a:t>By the end of class, you will be able to:</a:t>
            </a:r>
            <a:endParaRPr lang="en-US" sz="2100" dirty="0"/>
          </a:p>
          <a:p>
            <a:pPr marL="457200" indent="-457200">
              <a:buFont typeface="Wingdings" pitchFamily="2" charset="2"/>
              <a:buChar char="ü"/>
            </a:pPr>
            <a:endParaRPr lang="en-US" sz="2100" dirty="0"/>
          </a:p>
          <a:p>
            <a:pPr marL="457200" indent="-457200">
              <a:buFont typeface="Wingdings" pitchFamily="2" charset="2"/>
              <a:buChar char="ü"/>
            </a:pPr>
            <a:r>
              <a:rPr lang="en-US" sz="2100" dirty="0"/>
              <a:t>Define networks and understand the principles by which computers communicate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457200" indent="-457200">
              <a:buFont typeface="Wingdings" pitchFamily="2" charset="2"/>
              <a:buChar char="ü"/>
            </a:pPr>
            <a:r>
              <a:rPr lang="en-US" sz="2100" dirty="0"/>
              <a:t>Explain the relevance of protocols and ports in network communication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457200" indent="-457200">
              <a:buFont typeface="Wingdings" pitchFamily="2" charset="2"/>
              <a:buChar char="ü"/>
            </a:pPr>
            <a:r>
              <a:rPr lang="en-US" sz="2100" dirty="0"/>
              <a:t>Define and explain each layer of the OSI model</a:t>
            </a:r>
          </a:p>
          <a:p>
            <a:pPr marL="457200" indent="-457200">
              <a:buFont typeface="Wingdings" pitchFamily="2" charset="2"/>
              <a:buChar char="ü"/>
            </a:pPr>
            <a:endParaRPr lang="en-US" sz="2100" dirty="0"/>
          </a:p>
          <a:p>
            <a:pPr marL="457200" indent="-457200">
              <a:buFont typeface="Wingdings" pitchFamily="2" charset="2"/>
              <a:buChar char="ü"/>
            </a:pPr>
            <a:r>
              <a:rPr lang="en-US" sz="2100" dirty="0"/>
              <a:t>Explain the steps of network communication in the context of the OSI Model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dirty="0"/>
              <a:t> Capture communication over the network using Wireshark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dirty="0"/>
              <a:t> Explain the basics of a packet in Wireshark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96339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(15 min)</a:t>
            </a:r>
          </a:p>
        </p:txBody>
      </p:sp>
    </p:spTree>
    <p:extLst>
      <p:ext uri="{BB962C8B-B14F-4D97-AF65-F5344CB8AC3E}">
        <p14:creationId xmlns:p14="http://schemas.microsoft.com/office/powerpoint/2010/main" val="100397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9740"/>
            <a:ext cx="8839200" cy="704060"/>
          </a:xfrm>
        </p:spPr>
        <p:txBody>
          <a:bodyPr>
            <a:normAutofit/>
          </a:bodyPr>
          <a:lstStyle/>
          <a:p>
            <a:r>
              <a:rPr lang="en-US" dirty="0"/>
              <a:t>Wireshark Basics</a:t>
            </a:r>
          </a:p>
        </p:txBody>
      </p:sp>
    </p:spTree>
    <p:extLst>
      <p:ext uri="{BB962C8B-B14F-4D97-AF65-F5344CB8AC3E}">
        <p14:creationId xmlns:p14="http://schemas.microsoft.com/office/powerpoint/2010/main" val="46845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304801" y="914400"/>
            <a:ext cx="4267200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2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2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DEC29-0866-4201-A923-76CE0A454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47" y="3657600"/>
            <a:ext cx="8632507" cy="179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A3E5A6-59E0-487E-BEB1-235F33B2E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988" y="723389"/>
            <a:ext cx="2728024" cy="1786322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4F587EBC-13C7-4CFD-8373-6126F251F3DB}"/>
              </a:ext>
            </a:extLst>
          </p:cNvPr>
          <p:cNvSpPr/>
          <p:nvPr/>
        </p:nvSpPr>
        <p:spPr>
          <a:xfrm>
            <a:off x="4381500" y="2761995"/>
            <a:ext cx="3810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55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16246" y="5562600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With Wireshark we can dive into network </a:t>
            </a:r>
            <a:b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communication and start to pick apart the pieces</a:t>
            </a:r>
          </a:p>
          <a:p>
            <a:pPr>
              <a:spcBef>
                <a:spcPts val="0"/>
              </a:spcBef>
            </a:pPr>
            <a:b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2" descr="Image result for wireshark">
            <a:extLst>
              <a:ext uri="{FF2B5EF4-FFF2-40B4-BE49-F238E27FC236}">
                <a16:creationId xmlns:a16="http://schemas.microsoft.com/office/drawing/2014/main" id="{866E1523-833B-4F2A-9C8D-9AB31E711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53854"/>
            <a:ext cx="9144001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ibeta.org/wp-content/uploads/2016/08/icon-WireShark.png">
            <a:extLst>
              <a:ext uri="{FF2B5EF4-FFF2-40B4-BE49-F238E27FC236}">
                <a16:creationId xmlns:a16="http://schemas.microsoft.com/office/drawing/2014/main" id="{E9E5417F-3E8C-4B1E-9CAA-5BC7FB8B8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75710"/>
            <a:ext cx="1391335" cy="139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58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5E16A-DA1E-4A90-ABAE-920CC38E11FC}"/>
              </a:ext>
            </a:extLst>
          </p:cNvPr>
          <p:cNvSpPr txBox="1"/>
          <p:nvPr/>
        </p:nvSpPr>
        <p:spPr>
          <a:xfrm>
            <a:off x="457200" y="838200"/>
            <a:ext cx="8153400" cy="156966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 descr="Image result for osi model">
            <a:extLst>
              <a:ext uri="{FF2B5EF4-FFF2-40B4-BE49-F238E27FC236}">
                <a16:creationId xmlns:a16="http://schemas.microsoft.com/office/drawing/2014/main" id="{3D01A9EA-AB53-4540-A52E-CEB1A4DCF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044" y="2361935"/>
            <a:ext cx="3296055" cy="381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891B3758-E221-4EC8-B773-B500A76C5AC2}"/>
              </a:ext>
            </a:extLst>
          </p:cNvPr>
          <p:cNvSpPr/>
          <p:nvPr/>
        </p:nvSpPr>
        <p:spPr>
          <a:xfrm>
            <a:off x="5410200" y="4724135"/>
            <a:ext cx="762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F048750-AD95-4C32-9A24-A659FB049C2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5300" y="1680034"/>
          <a:ext cx="4876800" cy="2514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0480">
                  <a:extLst>
                    <a:ext uri="{9D8B030D-6E8A-4147-A177-3AD203B41FA5}">
                      <a16:colId xmlns:a16="http://schemas.microsoft.com/office/drawing/2014/main" val="500204516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709209874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2121642634"/>
                    </a:ext>
                  </a:extLst>
                </a:gridCol>
              </a:tblGrid>
              <a:tr h="91200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Header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63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Sender’s IP Address, </a:t>
                      </a:r>
                      <a:br>
                        <a:rPr lang="en-US" sz="1400" b="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Receiver’s IP Address,</a:t>
                      </a:r>
                      <a:br>
                        <a:rPr lang="en-US" sz="1400" b="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Protocol, 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63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96 bits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63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823462"/>
                  </a:ext>
                </a:extLst>
              </a:tr>
              <a:tr h="46233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Payload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C63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C63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660 bits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C63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249083"/>
                  </a:ext>
                </a:extLst>
              </a:tr>
              <a:tr h="114000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Trailer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21A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Indicate end of packet, error correction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21A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32 bits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21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0199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1A17C5A-F0EB-4EC0-A02D-AF3B2E293197}"/>
              </a:ext>
            </a:extLst>
          </p:cNvPr>
          <p:cNvSpPr txBox="1"/>
          <p:nvPr/>
        </p:nvSpPr>
        <p:spPr>
          <a:xfrm>
            <a:off x="1752600" y="1066800"/>
            <a:ext cx="208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Packet Example - Email</a:t>
            </a:r>
          </a:p>
        </p:txBody>
      </p:sp>
    </p:spTree>
    <p:extLst>
      <p:ext uri="{BB962C8B-B14F-4D97-AF65-F5344CB8AC3E}">
        <p14:creationId xmlns:p14="http://schemas.microsoft.com/office/powerpoint/2010/main" val="375459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029740"/>
            <a:ext cx="8915400" cy="704060"/>
          </a:xfrm>
        </p:spPr>
        <p:txBody>
          <a:bodyPr>
            <a:normAutofit/>
          </a:bodyPr>
          <a:lstStyle/>
          <a:p>
            <a:r>
              <a:rPr lang="en-US" dirty="0"/>
              <a:t>The Journey of a File</a:t>
            </a:r>
          </a:p>
        </p:txBody>
      </p:sp>
    </p:spTree>
    <p:extLst>
      <p:ext uri="{BB962C8B-B14F-4D97-AF65-F5344CB8AC3E}">
        <p14:creationId xmlns:p14="http://schemas.microsoft.com/office/powerpoint/2010/main" val="413992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-&gt; Packets -&gt; Message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304801" y="914400"/>
            <a:ext cx="8690664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1A440-675F-4A8D-B092-D68C5D9B8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72542"/>
            <a:ext cx="9144000" cy="10373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5A318B-AE3E-42C2-9449-A62C39CF5C0E}"/>
              </a:ext>
            </a:extLst>
          </p:cNvPr>
          <p:cNvSpPr/>
          <p:nvPr/>
        </p:nvSpPr>
        <p:spPr>
          <a:xfrm>
            <a:off x="5486400" y="5443150"/>
            <a:ext cx="2057400" cy="348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F0ECDA-F2EB-4C02-8765-87AF61ED0613}"/>
              </a:ext>
            </a:extLst>
          </p:cNvPr>
          <p:cNvSpPr/>
          <p:nvPr/>
        </p:nvSpPr>
        <p:spPr>
          <a:xfrm>
            <a:off x="5486400" y="5943272"/>
            <a:ext cx="2057400" cy="348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512EE-D77B-4912-A4F8-EA436ECBBD2A}"/>
              </a:ext>
            </a:extLst>
          </p:cNvPr>
          <p:cNvSpPr txBox="1"/>
          <p:nvPr/>
        </p:nvSpPr>
        <p:spPr>
          <a:xfrm>
            <a:off x="5181600" y="4923804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 packets all part of the same email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8B9D0C-4915-46C5-BDED-E54658209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9" y="1557276"/>
            <a:ext cx="2461615" cy="11491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66F3BE-0192-403F-8865-EF1E3EC79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739" y="1501641"/>
            <a:ext cx="2461615" cy="11491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6E7DF0-BB8F-41A7-9829-A54D1E993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675" y="1494167"/>
            <a:ext cx="2461617" cy="11491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D340DC-4435-4370-BDAC-0A347F2D20F4}"/>
              </a:ext>
            </a:extLst>
          </p:cNvPr>
          <p:cNvSpPr txBox="1"/>
          <p:nvPr/>
        </p:nvSpPr>
        <p:spPr>
          <a:xfrm>
            <a:off x="1455354" y="28251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967F2B-9C2F-48E9-A355-27C7A47C97FA}"/>
              </a:ext>
            </a:extLst>
          </p:cNvPr>
          <p:cNvSpPr txBox="1"/>
          <p:nvPr/>
        </p:nvSpPr>
        <p:spPr>
          <a:xfrm>
            <a:off x="4415547" y="28251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B6F4B4-91B8-4C79-9133-6E254706BB06}"/>
              </a:ext>
            </a:extLst>
          </p:cNvPr>
          <p:cNvSpPr txBox="1"/>
          <p:nvPr/>
        </p:nvSpPr>
        <p:spPr>
          <a:xfrm>
            <a:off x="7387347" y="28270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8881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in Wireshark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5E16A-DA1E-4A90-ABAE-920CC38E11FC}"/>
              </a:ext>
            </a:extLst>
          </p:cNvPr>
          <p:cNvSpPr txBox="1"/>
          <p:nvPr/>
        </p:nvSpPr>
        <p:spPr>
          <a:xfrm>
            <a:off x="952500" y="5489621"/>
            <a:ext cx="7239000" cy="156966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ED92F-95CF-45C5-9603-09C67E526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183"/>
          <a:stretch/>
        </p:blipFill>
        <p:spPr>
          <a:xfrm>
            <a:off x="0" y="698264"/>
            <a:ext cx="9144000" cy="474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2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F4DD7-857E-4FF3-92D4-D826E16AB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00400" y="80936"/>
            <a:ext cx="5743729" cy="411480"/>
          </a:xfrm>
        </p:spPr>
        <p:txBody>
          <a:bodyPr/>
          <a:lstStyle/>
          <a:p>
            <a:r>
              <a:rPr lang="en-US" dirty="0"/>
              <a:t>Activity: Install Wireshark Check (5 min)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FE765AC-4BB9-4A42-9E9B-88110DC492D5}"/>
              </a:ext>
            </a:extLst>
          </p:cNvPr>
          <p:cNvSpPr txBox="1">
            <a:spLocks/>
          </p:cNvSpPr>
          <p:nvPr/>
        </p:nvSpPr>
        <p:spPr>
          <a:xfrm>
            <a:off x="228599" y="838200"/>
            <a:ext cx="8715529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Instructions:</a:t>
            </a:r>
          </a:p>
          <a:p>
            <a:r>
              <a:rPr lang="en-US" dirty="0"/>
              <a:t>Visit the Wireshark website (https://www.wireshark.org/) and proceed to download the application.</a:t>
            </a:r>
          </a:p>
          <a:p>
            <a:r>
              <a:rPr lang="en-US" dirty="0"/>
              <a:t>Follow the steps through the installation process. (Windows users: Be sure to "Select All" when prompted to "Select Components to Install").</a:t>
            </a:r>
          </a:p>
          <a:p>
            <a:r>
              <a:rPr lang="en-US" dirty="0"/>
              <a:t>Once installed, open the application. You should see a view that looks like this: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u="sng" dirty="0"/>
              <a:t>Bonus:</a:t>
            </a:r>
          </a:p>
          <a:p>
            <a:r>
              <a:rPr lang="en-US" dirty="0"/>
              <a:t>Navigate to the </a:t>
            </a:r>
            <a:br>
              <a:rPr lang="en-US" dirty="0"/>
            </a:br>
            <a:r>
              <a:rPr lang="en-US" dirty="0"/>
              <a:t>Wireshark User Guide and begin </a:t>
            </a:r>
            <a:br>
              <a:rPr lang="en-US" dirty="0"/>
            </a:br>
            <a:r>
              <a:rPr lang="en-US" dirty="0"/>
              <a:t>skimming through the first few </a:t>
            </a:r>
            <a:br>
              <a:rPr lang="en-US" dirty="0"/>
            </a:br>
            <a:r>
              <a:rPr lang="en-US" dirty="0"/>
              <a:t>chapters. </a:t>
            </a:r>
          </a:p>
          <a:p>
            <a:pPr>
              <a:lnSpc>
                <a:spcPct val="110000"/>
              </a:lnSpc>
            </a:pPr>
            <a:r>
              <a:rPr lang="en-US" dirty="0"/>
              <a:t>Start and stop a capture. See if you </a:t>
            </a:r>
            <a:br>
              <a:rPr lang="en-US" dirty="0"/>
            </a:br>
            <a:r>
              <a:rPr lang="en-US" dirty="0"/>
              <a:t>can find in the UI the “0s and 1s”, </a:t>
            </a:r>
            <a:br>
              <a:rPr lang="en-US" dirty="0"/>
            </a:br>
            <a:r>
              <a:rPr lang="en-US" dirty="0"/>
              <a:t>and also any recognizable </a:t>
            </a:r>
            <a:br>
              <a:rPr lang="en-US" dirty="0"/>
            </a:br>
            <a:r>
              <a:rPr lang="en-US" dirty="0"/>
              <a:t>communication.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F500F92-28FC-4E2D-B476-E6A42B9DF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002437"/>
            <a:ext cx="4026960" cy="30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3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F4DD7-857E-4FF3-92D4-D826E16AB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00400" y="80936"/>
            <a:ext cx="5743729" cy="411480"/>
          </a:xfrm>
        </p:spPr>
        <p:txBody>
          <a:bodyPr/>
          <a:lstStyle/>
          <a:p>
            <a:r>
              <a:rPr lang="en-US" dirty="0"/>
              <a:t>Activity: Diving with the Wiresharks (15 min)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FE765AC-4BB9-4A42-9E9B-88110DC492D5}"/>
              </a:ext>
            </a:extLst>
          </p:cNvPr>
          <p:cNvSpPr txBox="1">
            <a:spLocks/>
          </p:cNvSpPr>
          <p:nvPr/>
        </p:nvSpPr>
        <p:spPr>
          <a:xfrm>
            <a:off x="228599" y="838200"/>
            <a:ext cx="8715529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dirty="0"/>
              <a:t>In this activity, you’ll conduct a capture and investigate a packet capture file and answer a series of questions about the traffic in the file.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b="1" u="sng" dirty="0"/>
              <a:t>Instructions:</a:t>
            </a:r>
            <a:endParaRPr lang="en-US" sz="2000" dirty="0"/>
          </a:p>
          <a:p>
            <a:r>
              <a:rPr lang="en-US" sz="2000" dirty="0"/>
              <a:t>Using your own exploration or the Wireshark documentation, complete the following steps and answer the associated questions:</a:t>
            </a:r>
          </a:p>
          <a:p>
            <a:pPr lvl="1"/>
            <a:r>
              <a:rPr lang="en-US" sz="2000" dirty="0"/>
              <a:t>First, "Start a Capture".</a:t>
            </a:r>
          </a:p>
          <a:p>
            <a:pPr lvl="1"/>
            <a:r>
              <a:rPr lang="en-US" sz="2000" dirty="0"/>
              <a:t>Allow the Wireshark capture to run for a few moments, before "Stopping" the capture.</a:t>
            </a:r>
          </a:p>
          <a:p>
            <a:pPr lvl="1"/>
            <a:r>
              <a:rPr lang="en-US" sz="2000" dirty="0"/>
              <a:t>Once stopped, take a few moments to answer the following questions in the worksheet provided. (Hint: You will need to do a bit of research!)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lnSpc>
                <a:spcPct val="110000"/>
              </a:lnSpc>
              <a:buNone/>
            </a:pPr>
            <a:br>
              <a:rPr lang="en-US" dirty="0"/>
            </a:br>
            <a:endParaRPr lang="en-US" dirty="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 descr="https://ibeta.org/wp-content/uploads/2016/08/icon-WireShark.png">
            <a:extLst>
              <a:ext uri="{FF2B5EF4-FFF2-40B4-BE49-F238E27FC236}">
                <a16:creationId xmlns:a16="http://schemas.microsoft.com/office/drawing/2014/main" id="{3F9B534A-E99B-49E5-9CCD-B751DB06B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981200"/>
            <a:ext cx="1010335" cy="101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0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>
            <a:normAutofit/>
          </a:bodyPr>
          <a:lstStyle/>
          <a:p>
            <a:r>
              <a:rPr lang="en-US" dirty="0"/>
              <a:t>Review Diving with the Wiresharks</a:t>
            </a:r>
          </a:p>
        </p:txBody>
      </p:sp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0769370-F7EE-4EAB-9382-DFE4D20F1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144000" cy="460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1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F4DD7-857E-4FF3-92D4-D826E16AB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00400" y="80936"/>
            <a:ext cx="5743729" cy="411480"/>
          </a:xfrm>
        </p:spPr>
        <p:txBody>
          <a:bodyPr/>
          <a:lstStyle/>
          <a:p>
            <a:r>
              <a:rPr lang="en-US" dirty="0"/>
              <a:t>Activity: My First Sniff (10 min)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FE765AC-4BB9-4A42-9E9B-88110DC492D5}"/>
              </a:ext>
            </a:extLst>
          </p:cNvPr>
          <p:cNvSpPr txBox="1">
            <a:spLocks/>
          </p:cNvSpPr>
          <p:nvPr/>
        </p:nvSpPr>
        <p:spPr>
          <a:xfrm>
            <a:off x="228599" y="838200"/>
            <a:ext cx="8715529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Instructions: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Spend a few moments identifying a website that is not secured through HTTPS. </a:t>
            </a:r>
          </a:p>
          <a:p>
            <a:pPr lvl="1"/>
            <a:r>
              <a:rPr lang="en-US" dirty="0"/>
              <a:t>As a suggestion, visit the whynohttps website (https://whynohttps.com/). While some have since been secured, many remain insecure.</a:t>
            </a:r>
          </a:p>
          <a:p>
            <a:pPr lvl="1"/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a Wireshark capture and visit one of these pages. Stop the capture after a few moments and answer the following questions: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Which packets are relevant to your web browsing?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Which packets are relevant to your machine's </a:t>
            </a:r>
            <a:r>
              <a:rPr lang="en-US" b="1" dirty="0"/>
              <a:t>request</a:t>
            </a:r>
            <a:r>
              <a:rPr lang="en-US" dirty="0"/>
              <a:t>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Which packets are relevant to the website's </a:t>
            </a:r>
            <a:r>
              <a:rPr lang="en-US" b="1" dirty="0"/>
              <a:t>response</a:t>
            </a:r>
            <a:r>
              <a:rPr lang="en-US" dirty="0"/>
              <a:t>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If you are seeing many rows of requests and responses, why might this be the case?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Which packets contain the HTML markup of the website? (Hint: The packet should show text similar to what you see on the webpage.)</a:t>
            </a:r>
          </a:p>
          <a:p>
            <a:r>
              <a:rPr lang="en-US" dirty="0"/>
              <a:t>If you finish early, re-attempt this experiment, but this time use a website that *is* secure. What do you see this time? What might be the significance of HTTPS vs HTTP?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br>
              <a:rPr lang="en-US" dirty="0"/>
            </a:br>
            <a:endParaRPr lang="en-US" dirty="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34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>
            <a:normAutofit/>
          </a:bodyPr>
          <a:lstStyle/>
          <a:p>
            <a:r>
              <a:rPr lang="en-US" dirty="0"/>
              <a:t>Review My First Sniff</a:t>
            </a:r>
          </a:p>
        </p:txBody>
      </p:sp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AD238C3C-87B2-4EDA-9639-37B06D970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48" y="762000"/>
            <a:ext cx="731009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2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5E16A-DA1E-4A90-ABAE-920CC38E11FC}"/>
              </a:ext>
            </a:extLst>
          </p:cNvPr>
          <p:cNvSpPr txBox="1"/>
          <p:nvPr/>
        </p:nvSpPr>
        <p:spPr>
          <a:xfrm>
            <a:off x="457200" y="838200"/>
            <a:ext cx="8229600" cy="590931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100" b="1" dirty="0"/>
              <a:t>By the end of class, you will be able to:</a:t>
            </a:r>
            <a:endParaRPr lang="en-US" sz="2100" dirty="0"/>
          </a:p>
          <a:p>
            <a:pPr marL="457200" indent="-457200">
              <a:buFont typeface="Wingdings" pitchFamily="2" charset="2"/>
              <a:buChar char="ü"/>
            </a:pPr>
            <a:endParaRPr lang="en-US" sz="2100" dirty="0"/>
          </a:p>
          <a:p>
            <a:pPr marL="457200" indent="-457200">
              <a:buFont typeface="Wingdings" pitchFamily="2" charset="2"/>
              <a:buChar char="ü"/>
            </a:pPr>
            <a:r>
              <a:rPr lang="en-US" sz="2100" dirty="0"/>
              <a:t>Define networks and understand the principles by which computers communicate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457200" indent="-457200">
              <a:buFont typeface="Wingdings" pitchFamily="2" charset="2"/>
              <a:buChar char="ü"/>
            </a:pPr>
            <a:r>
              <a:rPr lang="en-US" sz="2100" dirty="0"/>
              <a:t>Explain the relevance of protocols and ports in network communication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457200" indent="-457200">
              <a:buFont typeface="Wingdings" pitchFamily="2" charset="2"/>
              <a:buChar char="ü"/>
            </a:pPr>
            <a:r>
              <a:rPr lang="en-US" sz="2100" dirty="0"/>
              <a:t>Define and explain each layer of the OSI model</a:t>
            </a:r>
          </a:p>
          <a:p>
            <a:pPr marL="457200" indent="-457200">
              <a:buFont typeface="Wingdings" pitchFamily="2" charset="2"/>
              <a:buChar char="ü"/>
            </a:pPr>
            <a:endParaRPr lang="en-US" sz="2100" dirty="0"/>
          </a:p>
          <a:p>
            <a:pPr marL="457200" indent="-457200">
              <a:buFont typeface="Wingdings" pitchFamily="2" charset="2"/>
              <a:buChar char="ü"/>
            </a:pPr>
            <a:r>
              <a:rPr lang="en-US" sz="2100" dirty="0"/>
              <a:t>Explain the steps of network communication in the context of the OSI Model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342900" indent="-342900">
              <a:buFont typeface="Wingdings" pitchFamily="2" charset="2"/>
              <a:buChar char="ü"/>
            </a:pPr>
            <a:r>
              <a:rPr lang="en-US" sz="2100" dirty="0"/>
              <a:t> Capture communication over the network using Wireshark</a:t>
            </a:r>
          </a:p>
          <a:p>
            <a:pPr marL="342900" indent="-342900">
              <a:buFont typeface="Wingdings" pitchFamily="2" charset="2"/>
              <a:buChar char="ü"/>
            </a:pPr>
            <a:endParaRPr lang="en-US" sz="2100" dirty="0"/>
          </a:p>
          <a:p>
            <a:pPr marL="342900" indent="-342900">
              <a:buFont typeface="Wingdings" pitchFamily="2" charset="2"/>
              <a:buChar char="ü"/>
            </a:pPr>
            <a:r>
              <a:rPr lang="en-US" sz="2100" dirty="0"/>
              <a:t> Explain the basics of a packet in Wireshark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38377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/>
          <a:p>
            <a:r>
              <a:rPr lang="en-US" dirty="0"/>
              <a:t>Network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does a file get from my computer to yours?</a:t>
            </a: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b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lnSpc>
                <a:spcPct val="150000"/>
              </a:lnSpc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case&#10;&#10;Description generated with high confidence">
            <a:extLst>
              <a:ext uri="{FF2B5EF4-FFF2-40B4-BE49-F238E27FC236}">
                <a16:creationId xmlns:a16="http://schemas.microsoft.com/office/drawing/2014/main" id="{7E76A6F5-1B64-4FF9-9696-51E12CA461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23" y="898427"/>
            <a:ext cx="7860954" cy="393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6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/>
          <a:p>
            <a:r>
              <a:rPr lang="en-US" dirty="0"/>
              <a:t>Network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15519E-378C-4DD2-8B6D-08D8B7E8037C}"/>
              </a:ext>
            </a:extLst>
          </p:cNvPr>
          <p:cNvSpPr txBox="1">
            <a:spLocks/>
          </p:cNvSpPr>
          <p:nvPr/>
        </p:nvSpPr>
        <p:spPr>
          <a:xfrm>
            <a:off x="203893" y="898427"/>
            <a:ext cx="8711507" cy="48768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 magical floating “cloud” raining files on you.</a:t>
            </a:r>
          </a:p>
          <a:p>
            <a:pPr algn="ctr">
              <a:spcBef>
                <a:spcPts val="0"/>
              </a:spcBef>
            </a:pPr>
            <a:b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Computers send files to each other over a </a:t>
            </a:r>
            <a:r>
              <a:rPr lang="en-US" sz="26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network</a:t>
            </a:r>
            <a:endParaRPr lang="en-US" sz="26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br>
              <a:rPr lang="en-US" sz="26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 algn="ctr">
              <a:lnSpc>
                <a:spcPct val="150000"/>
              </a:lnSpc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 algn="ctr">
              <a:lnSpc>
                <a:spcPct val="150000"/>
              </a:lnSpc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 algn="ctr">
              <a:lnSpc>
                <a:spcPct val="150000"/>
              </a:lnSpc>
              <a:spcBef>
                <a:spcPts val="0"/>
              </a:spcBef>
            </a:pPr>
            <a:endParaRPr lang="en-US" sz="26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case&#10;&#10;Description generated with high confidence">
            <a:extLst>
              <a:ext uri="{FF2B5EF4-FFF2-40B4-BE49-F238E27FC236}">
                <a16:creationId xmlns:a16="http://schemas.microsoft.com/office/drawing/2014/main" id="{9E393815-F398-4523-B9BB-B680617938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23" y="898427"/>
            <a:ext cx="7860954" cy="393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5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rilogy_Class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<?xml version="1.0" encoding="utf-8"?>
<Control xmlns="http://schemas.microsoft.com/VisualStudio/2011/storyboarding/control">
  <Id Name="54542d7a-4692-494f-85cc-97dc4c4f5adf" Revision="1" Stencil="System.MyShapes" StencilVersion="1.0"/>
</Control>
</file>

<file path=customXml/item2.xml><?xml version="1.0" encoding="utf-8"?>
<Control xmlns="http://schemas.microsoft.com/VisualStudio/2011/storyboarding/control">
  <Id Name="54542d7a-4692-494f-85cc-97dc4c4f5adf" Revision="1" Stencil="System.MyShapes" StencilVersion="1.0"/>
</Control>
</file>

<file path=customXml/item3.xml><?xml version="1.0" encoding="utf-8"?>
<Control xmlns="http://schemas.microsoft.com/VisualStudio/2011/storyboarding/control">
  <Id Name="54542d7a-4692-494f-85cc-97dc4c4f5adf" Revision="1" Stencil="System.MyShapes" StencilVersion="1.0"/>
</Control>
</file>

<file path=customXml/item4.xml><?xml version="1.0" encoding="utf-8"?>
<Control xmlns="http://schemas.microsoft.com/VisualStudio/2011/storyboarding/control">
  <Id Name="54542d7a-4692-494f-85cc-97dc4c4f5adf" Revision="1" Stencil="System.MyShapes" StencilVersion="1.0"/>
</Control>
</file>

<file path=customXml/item5.xml><?xml version="1.0" encoding="utf-8"?>
<Control xmlns="http://schemas.microsoft.com/VisualStudio/2011/storyboarding/control">
  <Id Name="54542d7a-4692-494f-85cc-97dc4c4f5adf" Revision="1" Stencil="System.MyShapes" StencilVersion="1.0"/>
</Control>
</file>

<file path=customXml/item6.xml><?xml version="1.0" encoding="utf-8"?>
<Control xmlns="http://schemas.microsoft.com/VisualStudio/2011/storyboarding/control">
  <Id Name="54542d7a-4692-494f-85cc-97dc4c4f5adf" Revision="1" Stencil="System.MyShapes" StencilVersion="1.0"/>
</Control>
</file>

<file path=customXml/item7.xml><?xml version="1.0" encoding="utf-8"?>
<Control xmlns="http://schemas.microsoft.com/VisualStudio/2011/storyboarding/control">
  <Id Name="54542d7a-4692-494f-85cc-97dc4c4f5adf" Revision="1" Stencil="System.MyShapes" StencilVersion="1.0"/>
</Control>
</file>

<file path=customXml/itemProps1.xml><?xml version="1.0" encoding="utf-8"?>
<ds:datastoreItem xmlns:ds="http://schemas.openxmlformats.org/officeDocument/2006/customXml" ds:itemID="{BED79F2F-E34C-48BC-B6CC-527FEA8FCD93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853097ED-75C2-490F-9638-7DD559C14F28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B171B73A-BD3E-4394-BFA7-D77C3E6D2208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D1CFBD93-8553-474B-8AE7-2CDA2BCF5C2A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BE3297A2-BB05-488F-9BB6-129133B14378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66D2A89B-E0B9-43A0-916F-8B1B2CFDDF6E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D0BFC647-279D-44F2-8220-12DAAD313CA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7590</TotalTime>
  <Words>2218</Words>
  <Application>Microsoft Macintosh PowerPoint</Application>
  <PresentationFormat>On-screen Show (4:3)</PresentationFormat>
  <Paragraphs>766</Paragraphs>
  <Slides>77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Arial</vt:lpstr>
      <vt:lpstr>Calibri</vt:lpstr>
      <vt:lpstr>Courier New</vt:lpstr>
      <vt:lpstr>Roboto</vt:lpstr>
      <vt:lpstr>Wingdings</vt:lpstr>
      <vt:lpstr>Trilogy_Class_Template</vt:lpstr>
      <vt:lpstr>Introduction to Networks and Wireshark</vt:lpstr>
      <vt:lpstr>Welcome Back!</vt:lpstr>
      <vt:lpstr>Previously on Cybersecurity…</vt:lpstr>
      <vt:lpstr>This Week on Cybersecurity…</vt:lpstr>
      <vt:lpstr>Where are we?</vt:lpstr>
      <vt:lpstr>Today’s Goals</vt:lpstr>
      <vt:lpstr>The Journey of a File</vt:lpstr>
      <vt:lpstr>Network</vt:lpstr>
      <vt:lpstr>Network</vt:lpstr>
      <vt:lpstr>Network</vt:lpstr>
      <vt:lpstr>Network Communication</vt:lpstr>
      <vt:lpstr>Network Communication</vt:lpstr>
      <vt:lpstr>Network Communication</vt:lpstr>
      <vt:lpstr>Network Communication</vt:lpstr>
      <vt:lpstr>Network Communication</vt:lpstr>
      <vt:lpstr>Network Communication</vt:lpstr>
      <vt:lpstr>Network Communication</vt:lpstr>
      <vt:lpstr>Network Communication</vt:lpstr>
      <vt:lpstr>Request/Response</vt:lpstr>
      <vt:lpstr>PowerPoint Presentation</vt:lpstr>
      <vt:lpstr>Review Explaining Communication - File Transfer</vt:lpstr>
      <vt:lpstr>Review Explaining Communication - Web Pages</vt:lpstr>
      <vt:lpstr>Review Explaining Communication - Email</vt:lpstr>
      <vt:lpstr>Review Explaining Communication - Email</vt:lpstr>
      <vt:lpstr>Networking Definitions</vt:lpstr>
      <vt:lpstr>Today’s Goals</vt:lpstr>
      <vt:lpstr>Introduction to Protocols</vt:lpstr>
      <vt:lpstr>Dispelling the Magic</vt:lpstr>
      <vt:lpstr>How Computers Work- Binary </vt:lpstr>
      <vt:lpstr>Why Binary?</vt:lpstr>
      <vt:lpstr>Request/Response and Binary</vt:lpstr>
      <vt:lpstr>Protocols in Networking</vt:lpstr>
      <vt:lpstr>Protocol Example - Authentication</vt:lpstr>
      <vt:lpstr>Protocol Example - Authentication</vt:lpstr>
      <vt:lpstr>Protocol Example - Authentication</vt:lpstr>
      <vt:lpstr>Protocol Example - Authentication</vt:lpstr>
      <vt:lpstr>Protocols in Networking</vt:lpstr>
      <vt:lpstr>Port Numbers and Ranges</vt:lpstr>
      <vt:lpstr>Source and Destination</vt:lpstr>
      <vt:lpstr>PowerPoint Presentation</vt:lpstr>
      <vt:lpstr>Today’s Goals</vt:lpstr>
      <vt:lpstr>The OSI Model</vt:lpstr>
      <vt:lpstr>The OSI Model</vt:lpstr>
      <vt:lpstr>The OSI Model</vt:lpstr>
      <vt:lpstr>The OSI Model</vt:lpstr>
      <vt:lpstr>The OSI Model</vt:lpstr>
      <vt:lpstr>PowerPoint Presentation</vt:lpstr>
      <vt:lpstr>The OSI Model</vt:lpstr>
      <vt:lpstr>The OSI Model</vt:lpstr>
      <vt:lpstr>The OSI Model</vt:lpstr>
      <vt:lpstr>The OSI Model</vt:lpstr>
      <vt:lpstr>The OSI Model</vt:lpstr>
      <vt:lpstr>The OSI Model</vt:lpstr>
      <vt:lpstr>The OSI Model</vt:lpstr>
      <vt:lpstr>The OSI Model</vt:lpstr>
      <vt:lpstr>The OSI Model</vt:lpstr>
      <vt:lpstr>The OSI Model- Encapsulation and Decapsulation</vt:lpstr>
      <vt:lpstr>The OSI Model - Encapsulation</vt:lpstr>
      <vt:lpstr>The OSI Model - Decapsulation</vt:lpstr>
      <vt:lpstr>Twitter and the OSI Model</vt:lpstr>
      <vt:lpstr>TCP/IP Model </vt:lpstr>
      <vt:lpstr>PowerPoint Presentation</vt:lpstr>
      <vt:lpstr>Review Fill in the Blanks</vt:lpstr>
      <vt:lpstr>Today’s Goals</vt:lpstr>
      <vt:lpstr>Break (15 min)</vt:lpstr>
      <vt:lpstr>Wireshark Basics</vt:lpstr>
      <vt:lpstr>Wireshark</vt:lpstr>
      <vt:lpstr>Wireshark</vt:lpstr>
      <vt:lpstr>Packets</vt:lpstr>
      <vt:lpstr>Message -&gt; Packets -&gt; Message</vt:lpstr>
      <vt:lpstr>Packets in Wireshark</vt:lpstr>
      <vt:lpstr>PowerPoint Presentation</vt:lpstr>
      <vt:lpstr>PowerPoint Presentation</vt:lpstr>
      <vt:lpstr>Review Diving with the Wiresharks</vt:lpstr>
      <vt:lpstr>PowerPoint Presentation</vt:lpstr>
      <vt:lpstr>Review My First Sniff</vt:lpstr>
      <vt:lpstr>Today’s Goals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Knowing Networking</dc:title>
  <dc:creator>Nick Bartlett</dc:creator>
  <cp:lastModifiedBy>Ann John</cp:lastModifiedBy>
  <cp:revision>127</cp:revision>
  <dcterms:created xsi:type="dcterms:W3CDTF">2018-08-21T14:24:06Z</dcterms:created>
  <dcterms:modified xsi:type="dcterms:W3CDTF">2018-10-22T19:50:41Z</dcterms:modified>
</cp:coreProperties>
</file>